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charts/chart2.xml" ContentType="application/vnd.openxmlformats-officedocument.drawingml.chart+xml"/>
  <Override PartName="/ppt/theme/themeOverride2.xml" ContentType="application/vnd.openxmlformats-officedocument.themeOverr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rts/chart3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drawings/drawing1.xml" ContentType="application/vnd.openxmlformats-officedocument.drawingml.chartshape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notesMasterIdLst>
    <p:notesMasterId r:id="rId12"/>
  </p:notesMasterIdLst>
  <p:handoutMasterIdLst>
    <p:handoutMasterId r:id="rId13"/>
  </p:handoutMasterIdLst>
  <p:sldIdLst>
    <p:sldId id="279" r:id="rId2"/>
    <p:sldId id="285" r:id="rId3"/>
    <p:sldId id="286" r:id="rId4"/>
    <p:sldId id="305" r:id="rId5"/>
    <p:sldId id="309" r:id="rId6"/>
    <p:sldId id="288" r:id="rId7"/>
    <p:sldId id="289" r:id="rId8"/>
    <p:sldId id="290" r:id="rId9"/>
    <p:sldId id="307" r:id="rId10"/>
    <p:sldId id="306" r:id="rId11"/>
  </p:sldIdLst>
  <p:sldSz cx="14630400" cy="8229600"/>
  <p:notesSz cx="7010400" cy="9296400"/>
  <p:embeddedFontLst>
    <p:embeddedFont>
      <p:font typeface="Myriad Pro" panose="020B0503030403020204" pitchFamily="34" charset="0"/>
      <p:regular r:id="rId14"/>
      <p:bold r:id="rId15"/>
    </p:embeddedFont>
    <p:embeddedFont>
      <p:font typeface="Calibri" panose="020F0502020204030204" pitchFamily="34" charset="0"/>
      <p:regular r:id="rId16"/>
      <p:bold r:id="rId17"/>
      <p:italic r:id="rId18"/>
      <p:boldItalic r:id="rId19"/>
    </p:embeddedFont>
    <p:embeddedFont>
      <p:font typeface="Myriad Web" panose="020B0604020202020204" charset="0"/>
      <p:regular r:id="rId20"/>
      <p:bold r:id="rId21"/>
      <p:italic r:id="rId22"/>
    </p:embeddedFont>
  </p:embeddedFontLst>
  <p:defaultTextStyle>
    <a:defPPr>
      <a:defRPr lang="en-US"/>
    </a:defPPr>
    <a:lvl1pPr marL="0" algn="l" defTabSz="1306220" rtl="0" eaLnBrk="1" latinLnBrk="0" hangingPunct="1">
      <a:defRPr sz="2600" kern="1200">
        <a:solidFill>
          <a:schemeClr val="tx1"/>
        </a:solidFill>
        <a:latin typeface="+mn-lt"/>
        <a:ea typeface="+mn-ea"/>
        <a:cs typeface="+mn-cs"/>
      </a:defRPr>
    </a:lvl1pPr>
    <a:lvl2pPr marL="653110" algn="l" defTabSz="1306220" rtl="0" eaLnBrk="1" latinLnBrk="0" hangingPunct="1">
      <a:defRPr sz="2600" kern="1200">
        <a:solidFill>
          <a:schemeClr val="tx1"/>
        </a:solidFill>
        <a:latin typeface="+mn-lt"/>
        <a:ea typeface="+mn-ea"/>
        <a:cs typeface="+mn-cs"/>
      </a:defRPr>
    </a:lvl2pPr>
    <a:lvl3pPr marL="1306220" algn="l" defTabSz="1306220" rtl="0" eaLnBrk="1" latinLnBrk="0" hangingPunct="1">
      <a:defRPr sz="2600" kern="1200">
        <a:solidFill>
          <a:schemeClr val="tx1"/>
        </a:solidFill>
        <a:latin typeface="+mn-lt"/>
        <a:ea typeface="+mn-ea"/>
        <a:cs typeface="+mn-cs"/>
      </a:defRPr>
    </a:lvl3pPr>
    <a:lvl4pPr marL="1959331" algn="l" defTabSz="1306220" rtl="0" eaLnBrk="1" latinLnBrk="0" hangingPunct="1">
      <a:defRPr sz="2600" kern="1200">
        <a:solidFill>
          <a:schemeClr val="tx1"/>
        </a:solidFill>
        <a:latin typeface="+mn-lt"/>
        <a:ea typeface="+mn-ea"/>
        <a:cs typeface="+mn-cs"/>
      </a:defRPr>
    </a:lvl4pPr>
    <a:lvl5pPr marL="2612441" algn="l" defTabSz="1306220" rtl="0" eaLnBrk="1" latinLnBrk="0" hangingPunct="1">
      <a:defRPr sz="2600" kern="1200">
        <a:solidFill>
          <a:schemeClr val="tx1"/>
        </a:solidFill>
        <a:latin typeface="+mn-lt"/>
        <a:ea typeface="+mn-ea"/>
        <a:cs typeface="+mn-cs"/>
      </a:defRPr>
    </a:lvl5pPr>
    <a:lvl6pPr marL="3265551" algn="l" defTabSz="1306220" rtl="0" eaLnBrk="1" latinLnBrk="0" hangingPunct="1">
      <a:defRPr sz="2600" kern="1200">
        <a:solidFill>
          <a:schemeClr val="tx1"/>
        </a:solidFill>
        <a:latin typeface="+mn-lt"/>
        <a:ea typeface="+mn-ea"/>
        <a:cs typeface="+mn-cs"/>
      </a:defRPr>
    </a:lvl6pPr>
    <a:lvl7pPr marL="3918661" algn="l" defTabSz="1306220" rtl="0" eaLnBrk="1" latinLnBrk="0" hangingPunct="1">
      <a:defRPr sz="2600" kern="1200">
        <a:solidFill>
          <a:schemeClr val="tx1"/>
        </a:solidFill>
        <a:latin typeface="+mn-lt"/>
        <a:ea typeface="+mn-ea"/>
        <a:cs typeface="+mn-cs"/>
      </a:defRPr>
    </a:lvl7pPr>
    <a:lvl8pPr marL="4571771" algn="l" defTabSz="1306220" rtl="0" eaLnBrk="1" latinLnBrk="0" hangingPunct="1">
      <a:defRPr sz="2600" kern="1200">
        <a:solidFill>
          <a:schemeClr val="tx1"/>
        </a:solidFill>
        <a:latin typeface="+mn-lt"/>
        <a:ea typeface="+mn-ea"/>
        <a:cs typeface="+mn-cs"/>
      </a:defRPr>
    </a:lvl8pPr>
    <a:lvl9pPr marL="5224882" algn="l" defTabSz="1306220" rtl="0" eaLnBrk="1" latinLnBrk="0" hangingPunct="1">
      <a:defRPr sz="26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592">
          <p15:clr>
            <a:srgbClr val="A4A3A4"/>
          </p15:clr>
        </p15:guide>
        <p15:guide id="2" pos="4608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00205B"/>
    <a:srgbClr val="32B8D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7E9639D4-E3E2-4D34-9284-5A2195B3D0D7}" styleName="Light Styl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E8034E78-7F5D-4C2E-B375-FC64B27BC917}" styleName="Dark Style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dk1">
              <a:tint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dk1">
              <a:tint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dk1">
              <a:tint val="6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50" d="100"/>
          <a:sy n="50" d="100"/>
        </p:scale>
        <p:origin x="400" y="52"/>
      </p:cViewPr>
      <p:guideLst>
        <p:guide orient="horz" pos="2592"/>
        <p:guide pos="4608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18" Type="http://schemas.openxmlformats.org/officeDocument/2006/relationships/font" Target="fonts/font5.fntdata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font" Target="fonts/font8.fntdata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font" Target="fonts/font4.fntdata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font" Target="fonts/font3.fntdata"/><Relationship Id="rId20" Type="http://schemas.openxmlformats.org/officeDocument/2006/relationships/font" Target="fonts/font7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font" Target="fonts/font2.fntdata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font" Target="fonts/font6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1.fntdata"/><Relationship Id="rId22" Type="http://schemas.openxmlformats.org/officeDocument/2006/relationships/font" Target="fonts/font9.fntdata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1.xlsx"/><Relationship Id="rId1" Type="http://schemas.openxmlformats.org/officeDocument/2006/relationships/themeOverride" Target="../theme/themeOverride1.xml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2.xlsx"/><Relationship Id="rId1" Type="http://schemas.openxmlformats.org/officeDocument/2006/relationships/themeOverride" Target="../theme/themeOverrid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Book2" TargetMode="External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chartUserShapes" Target="../drawings/drawing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4.7672564041107063E-2"/>
          <c:y val="4.7446789739517888E-2"/>
          <c:w val="0.941035280680107"/>
          <c:h val="0.74666568241236253"/>
        </c:manualLayout>
      </c:layout>
      <c:lineChart>
        <c:grouping val="standard"/>
        <c:varyColors val="0"/>
        <c:ser>
          <c:idx val="0"/>
          <c:order val="0"/>
          <c:spPr>
            <a:ln w="38100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numRef>
              <c:f>Sheet1!$A$5:$A$24</c:f>
              <c:numCache>
                <c:formatCode>mmm\-yy</c:formatCode>
                <c:ptCount val="20"/>
                <c:pt idx="0">
                  <c:v>39083</c:v>
                </c:pt>
                <c:pt idx="1">
                  <c:v>39356</c:v>
                </c:pt>
                <c:pt idx="2">
                  <c:v>39448</c:v>
                </c:pt>
                <c:pt idx="3">
                  <c:v>39722</c:v>
                </c:pt>
                <c:pt idx="4">
                  <c:v>39814</c:v>
                </c:pt>
                <c:pt idx="5">
                  <c:v>40087</c:v>
                </c:pt>
                <c:pt idx="6">
                  <c:v>40179</c:v>
                </c:pt>
                <c:pt idx="7">
                  <c:v>40452</c:v>
                </c:pt>
                <c:pt idx="8">
                  <c:v>40544</c:v>
                </c:pt>
                <c:pt idx="9">
                  <c:v>40817</c:v>
                </c:pt>
                <c:pt idx="10">
                  <c:v>40909</c:v>
                </c:pt>
                <c:pt idx="11">
                  <c:v>41183</c:v>
                </c:pt>
                <c:pt idx="12">
                  <c:v>41275</c:v>
                </c:pt>
                <c:pt idx="13">
                  <c:v>41548</c:v>
                </c:pt>
                <c:pt idx="14">
                  <c:v>41640</c:v>
                </c:pt>
                <c:pt idx="15">
                  <c:v>41913</c:v>
                </c:pt>
                <c:pt idx="16">
                  <c:v>42005</c:v>
                </c:pt>
                <c:pt idx="17">
                  <c:v>42278</c:v>
                </c:pt>
                <c:pt idx="18">
                  <c:v>42370</c:v>
                </c:pt>
                <c:pt idx="19">
                  <c:v>42659</c:v>
                </c:pt>
              </c:numCache>
            </c:numRef>
          </c:cat>
          <c:val>
            <c:numRef>
              <c:f>Sheet1!$B$5:$B$24</c:f>
              <c:numCache>
                <c:formatCode>#0.0</c:formatCode>
                <c:ptCount val="20"/>
                <c:pt idx="0">
                  <c:v>4.5999999999999996</c:v>
                </c:pt>
                <c:pt idx="1">
                  <c:v>4.7</c:v>
                </c:pt>
                <c:pt idx="2">
                  <c:v>5</c:v>
                </c:pt>
                <c:pt idx="3">
                  <c:v>6.5</c:v>
                </c:pt>
                <c:pt idx="4">
                  <c:v>7.8</c:v>
                </c:pt>
                <c:pt idx="5">
                  <c:v>10</c:v>
                </c:pt>
                <c:pt idx="6">
                  <c:v>9.6999999999999993</c:v>
                </c:pt>
                <c:pt idx="7">
                  <c:v>9.4</c:v>
                </c:pt>
                <c:pt idx="8">
                  <c:v>9.1</c:v>
                </c:pt>
                <c:pt idx="9">
                  <c:v>8.8000000000000007</c:v>
                </c:pt>
                <c:pt idx="10">
                  <c:v>8.1999999999999993</c:v>
                </c:pt>
                <c:pt idx="11">
                  <c:v>7.8</c:v>
                </c:pt>
                <c:pt idx="12">
                  <c:v>7.9</c:v>
                </c:pt>
                <c:pt idx="13">
                  <c:v>7.2</c:v>
                </c:pt>
                <c:pt idx="14">
                  <c:v>6.6</c:v>
                </c:pt>
                <c:pt idx="15">
                  <c:v>5.7</c:v>
                </c:pt>
                <c:pt idx="16">
                  <c:v>5.7</c:v>
                </c:pt>
                <c:pt idx="17">
                  <c:v>5</c:v>
                </c:pt>
                <c:pt idx="18">
                  <c:v>4.9000000000000004</c:v>
                </c:pt>
                <c:pt idx="19">
                  <c:v>4.9000000000000004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0-6E64-4EFD-B4FA-4BC1561AFB9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216639232"/>
        <c:axId val="217849264"/>
      </c:lineChart>
      <c:catAx>
        <c:axId val="216639232"/>
        <c:scaling>
          <c:orientation val="minMax"/>
        </c:scaling>
        <c:delete val="0"/>
        <c:axPos val="b"/>
        <c:majorGridlines>
          <c:spPr>
            <a:ln w="9525" cap="flat" cmpd="sng" algn="ctr">
              <a:noFill/>
              <a:round/>
            </a:ln>
            <a:effectLst/>
          </c:spPr>
        </c:majorGridlines>
        <c:numFmt formatCode="mmm\-yy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5400000" spcFirstLastPara="1" vertOverflow="ellipsis" wrap="square" anchor="ctr" anchorCtr="1"/>
          <a:lstStyle/>
          <a:p>
            <a:pPr>
              <a:defRPr sz="2000" b="1" i="0" u="none" strike="noStrike" kern="1200" spc="-100" baseline="0">
                <a:solidFill>
                  <a:srgbClr val="00205B"/>
                </a:solidFill>
                <a:latin typeface="Myriad Pro Light" panose="020B0403030403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217849264"/>
        <c:crosses val="autoZero"/>
        <c:auto val="0"/>
        <c:lblAlgn val="ctr"/>
        <c:lblOffset val="100"/>
        <c:noMultiLvlLbl val="0"/>
      </c:catAx>
      <c:valAx>
        <c:axId val="217849264"/>
        <c:scaling>
          <c:orientation val="minMax"/>
          <c:max val="13"/>
          <c:min val="0"/>
        </c:scaling>
        <c:delete val="0"/>
        <c:axPos val="l"/>
        <c:majorGridlines>
          <c:spPr>
            <a:ln w="12700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0.0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400" b="0" i="0" u="none" strike="noStrike" kern="1200" spc="-100" baseline="0">
                <a:solidFill>
                  <a:srgbClr val="00205B"/>
                </a:solidFill>
                <a:latin typeface="Myriad Pro" panose="020B0503030403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216639232"/>
        <c:crosses val="autoZero"/>
        <c:crossBetween val="between"/>
        <c:majorUnit val="2"/>
        <c:minorUnit val="2"/>
      </c:valAx>
      <c:spPr>
        <a:noFill/>
        <a:ln w="9525">
          <a:solidFill>
            <a:schemeClr val="tx1">
              <a:lumMod val="15000"/>
              <a:lumOff val="85000"/>
            </a:schemeClr>
          </a:solidFill>
          <a:round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250" b="1" i="0" kern="1200" spc="-100" baseline="0">
          <a:latin typeface="Myriad Pro Light" panose="020B0403030403020204" pitchFamily="34" charset="0"/>
          <a:cs typeface="Arial" panose="020B0604020202020204" pitchFamily="34" charset="0"/>
        </a:defRPr>
      </a:pPr>
      <a:endParaRPr lang="en-US"/>
    </a:p>
  </c:txPr>
  <c:externalData r:id="rId2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4.7384789389889853E-2"/>
          <c:y val="2.3536020943453625E-2"/>
          <c:w val="0.94667504736656372"/>
          <c:h val="0.65869734087981058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Chart!$B$1</c:f>
              <c:strCache>
                <c:ptCount val="1"/>
                <c:pt idx="0">
                  <c:v>12-month net change (thousands)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5"/>
            <c:invertIfNegative val="0"/>
            <c:bubble3D val="0"/>
            <c:spPr>
              <a:solidFill>
                <a:srgbClr val="C00000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6BB1-45B8-8479-8B8E57DA1431}"/>
              </c:ext>
            </c:extLst>
          </c:dPt>
          <c:dPt>
            <c:idx val="10"/>
            <c:invertIfNegative val="0"/>
            <c:bubble3D val="0"/>
            <c:spPr>
              <a:solidFill>
                <a:srgbClr val="C00000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2-6BB1-45B8-8479-8B8E57DA1431}"/>
              </c:ext>
            </c:extLst>
          </c:dPt>
          <c:cat>
            <c:strRef>
              <c:f>Chart!$A$2:$A$12</c:f>
              <c:strCache>
                <c:ptCount val="11"/>
                <c:pt idx="0">
                  <c:v>Prof. &amp; Bus. Svcs.</c:v>
                </c:pt>
                <c:pt idx="1">
                  <c:v>Ed. &amp; Health Svcs. </c:v>
                </c:pt>
                <c:pt idx="2">
                  <c:v>Trade, Transp. &amp; Utilities</c:v>
                </c:pt>
                <c:pt idx="3">
                  <c:v>Leisure &amp; Hospitality</c:v>
                </c:pt>
                <c:pt idx="4">
                  <c:v>Construction</c:v>
                </c:pt>
                <c:pt idx="5">
                  <c:v>Manufacturing</c:v>
                </c:pt>
                <c:pt idx="6">
                  <c:v>Financial activities</c:v>
                </c:pt>
                <c:pt idx="7">
                  <c:v>Other services</c:v>
                </c:pt>
                <c:pt idx="8">
                  <c:v>Government</c:v>
                </c:pt>
                <c:pt idx="9">
                  <c:v>Information</c:v>
                </c:pt>
                <c:pt idx="10">
                  <c:v>Mining and Logging</c:v>
                </c:pt>
              </c:strCache>
            </c:strRef>
          </c:cat>
          <c:val>
            <c:numRef>
              <c:f>Chart!$B$2:$B$12</c:f>
              <c:numCache>
                <c:formatCode>_(* #,##0.0_);_(* \(#,##0.0\);_(* "-"?_);_(@_)</c:formatCode>
                <c:ptCount val="11"/>
                <c:pt idx="0">
                  <c:v>544</c:v>
                </c:pt>
                <c:pt idx="1">
                  <c:v>590</c:v>
                </c:pt>
                <c:pt idx="2">
                  <c:v>348</c:v>
                </c:pt>
                <c:pt idx="3">
                  <c:v>283</c:v>
                </c:pt>
                <c:pt idx="4">
                  <c:v>175</c:v>
                </c:pt>
                <c:pt idx="5">
                  <c:v>-58</c:v>
                </c:pt>
                <c:pt idx="6" formatCode="General">
                  <c:v>174</c:v>
                </c:pt>
                <c:pt idx="7" formatCode="General">
                  <c:v>81</c:v>
                </c:pt>
                <c:pt idx="8">
                  <c:v>555</c:v>
                </c:pt>
                <c:pt idx="9">
                  <c:v>8</c:v>
                </c:pt>
                <c:pt idx="10">
                  <c:v>-101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6BB1-45B8-8479-8B8E57DA143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87015192"/>
        <c:axId val="187015584"/>
      </c:barChart>
      <c:catAx>
        <c:axId val="18701519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low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rgbClr val="00205B"/>
                </a:solidFill>
                <a:latin typeface="Arial Narrow" panose="020B0606020202030204" pitchFamily="34" charset="0"/>
                <a:ea typeface="+mn-ea"/>
                <a:cs typeface="+mn-cs"/>
              </a:defRPr>
            </a:pPr>
            <a:endParaRPr lang="en-US"/>
          </a:p>
        </c:txPr>
        <c:crossAx val="187015584"/>
        <c:crosses val="autoZero"/>
        <c:auto val="1"/>
        <c:lblAlgn val="ctr"/>
        <c:lblOffset val="20"/>
        <c:noMultiLvlLbl val="0"/>
      </c:catAx>
      <c:valAx>
        <c:axId val="187015584"/>
        <c:scaling>
          <c:orientation val="minMax"/>
          <c:max val="700"/>
          <c:min val="-10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rgbClr val="00205B"/>
                </a:solidFill>
                <a:latin typeface="Arial Narrow" panose="020B0606020202030204" pitchFamily="34" charset="0"/>
                <a:ea typeface="+mn-ea"/>
                <a:cs typeface="+mn-cs"/>
              </a:defRPr>
            </a:pPr>
            <a:endParaRPr lang="en-US"/>
          </a:p>
        </c:txPr>
        <c:crossAx val="187015192"/>
        <c:crosses val="autoZero"/>
        <c:crossBetween val="between"/>
        <c:majorUnit val="100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2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6.0510884837775135E-2"/>
          <c:y val="8.5447497883213527E-2"/>
          <c:w val="0.89542141903304673"/>
          <c:h val="0.81548426014457231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Sheet1!$J$2</c:f>
              <c:strCache>
                <c:ptCount val="1"/>
                <c:pt idx="0">
                  <c:v>Cross-Border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Sheet1!$K$1:$N$1</c:f>
              <c:strCache>
                <c:ptCount val="4"/>
                <c:pt idx="0">
                  <c:v>2013</c:v>
                </c:pt>
                <c:pt idx="1">
                  <c:v>2014</c:v>
                </c:pt>
                <c:pt idx="2">
                  <c:v>2015</c:v>
                </c:pt>
                <c:pt idx="3">
                  <c:v>2016 (YTD)</c:v>
                </c:pt>
              </c:strCache>
            </c:strRef>
          </c:cat>
          <c:val>
            <c:numRef>
              <c:f>Sheet1!$K$2:$N$2</c:f>
              <c:numCache>
                <c:formatCode>0%</c:formatCode>
                <c:ptCount val="4"/>
                <c:pt idx="0">
                  <c:v>0.12</c:v>
                </c:pt>
                <c:pt idx="1">
                  <c:v>0.1</c:v>
                </c:pt>
                <c:pt idx="2">
                  <c:v>0.2</c:v>
                </c:pt>
                <c:pt idx="3">
                  <c:v>0.15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C500-4CAB-89AF-3944088563B6}"/>
            </c:ext>
          </c:extLst>
        </c:ser>
        <c:ser>
          <c:idx val="1"/>
          <c:order val="1"/>
          <c:tx>
            <c:strRef>
              <c:f>Sheet1!$J$3</c:f>
              <c:strCache>
                <c:ptCount val="1"/>
                <c:pt idx="0">
                  <c:v>Institutional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Sheet1!$K$1:$N$1</c:f>
              <c:strCache>
                <c:ptCount val="4"/>
                <c:pt idx="0">
                  <c:v>2013</c:v>
                </c:pt>
                <c:pt idx="1">
                  <c:v>2014</c:v>
                </c:pt>
                <c:pt idx="2">
                  <c:v>2015</c:v>
                </c:pt>
                <c:pt idx="3">
                  <c:v>2016 (YTD)</c:v>
                </c:pt>
              </c:strCache>
            </c:strRef>
          </c:cat>
          <c:val>
            <c:numRef>
              <c:f>Sheet1!$K$3:$N$3</c:f>
              <c:numCache>
                <c:formatCode>0%</c:formatCode>
                <c:ptCount val="4"/>
                <c:pt idx="0">
                  <c:v>0.26</c:v>
                </c:pt>
                <c:pt idx="1">
                  <c:v>0.25</c:v>
                </c:pt>
                <c:pt idx="2">
                  <c:v>0.25</c:v>
                </c:pt>
                <c:pt idx="3">
                  <c:v>0.31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C500-4CAB-89AF-3944088563B6}"/>
            </c:ext>
          </c:extLst>
        </c:ser>
        <c:ser>
          <c:idx val="2"/>
          <c:order val="2"/>
          <c:tx>
            <c:strRef>
              <c:f>Sheet1!$J$4</c:f>
              <c:strCache>
                <c:ptCount val="1"/>
                <c:pt idx="0">
                  <c:v>Public Listed/REIT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Sheet1!$K$1:$N$1</c:f>
              <c:strCache>
                <c:ptCount val="4"/>
                <c:pt idx="0">
                  <c:v>2013</c:v>
                </c:pt>
                <c:pt idx="1">
                  <c:v>2014</c:v>
                </c:pt>
                <c:pt idx="2">
                  <c:v>2015</c:v>
                </c:pt>
                <c:pt idx="3">
                  <c:v>2016 (YTD)</c:v>
                </c:pt>
              </c:strCache>
            </c:strRef>
          </c:cat>
          <c:val>
            <c:numRef>
              <c:f>Sheet1!$K$4:$N$4</c:f>
              <c:numCache>
                <c:formatCode>0%</c:formatCode>
                <c:ptCount val="4"/>
                <c:pt idx="0">
                  <c:v>0.19</c:v>
                </c:pt>
                <c:pt idx="1">
                  <c:v>0.18</c:v>
                </c:pt>
                <c:pt idx="2">
                  <c:v>0.14000000000000001</c:v>
                </c:pt>
                <c:pt idx="3">
                  <c:v>0.09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C500-4CAB-89AF-3944088563B6}"/>
            </c:ext>
          </c:extLst>
        </c:ser>
        <c:ser>
          <c:idx val="3"/>
          <c:order val="3"/>
          <c:tx>
            <c:strRef>
              <c:f>Sheet1!$J$5</c:f>
              <c:strCache>
                <c:ptCount val="1"/>
                <c:pt idx="0">
                  <c:v>Private 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Sheet1!$K$1:$N$1</c:f>
              <c:strCache>
                <c:ptCount val="4"/>
                <c:pt idx="0">
                  <c:v>2013</c:v>
                </c:pt>
                <c:pt idx="1">
                  <c:v>2014</c:v>
                </c:pt>
                <c:pt idx="2">
                  <c:v>2015</c:v>
                </c:pt>
                <c:pt idx="3">
                  <c:v>2016 (YTD)</c:v>
                </c:pt>
              </c:strCache>
            </c:strRef>
          </c:cat>
          <c:val>
            <c:numRef>
              <c:f>Sheet1!$K$5:$N$5</c:f>
              <c:numCache>
                <c:formatCode>0%</c:formatCode>
                <c:ptCount val="4"/>
                <c:pt idx="0">
                  <c:v>0.35</c:v>
                </c:pt>
                <c:pt idx="1">
                  <c:v>0.39</c:v>
                </c:pt>
                <c:pt idx="2">
                  <c:v>0.35</c:v>
                </c:pt>
                <c:pt idx="3">
                  <c:v>0.38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C500-4CAB-89AF-3944088563B6}"/>
            </c:ext>
          </c:extLst>
        </c:ser>
        <c:ser>
          <c:idx val="4"/>
          <c:order val="4"/>
          <c:tx>
            <c:strRef>
              <c:f>Sheet1!$J$6</c:f>
              <c:strCache>
                <c:ptCount val="1"/>
                <c:pt idx="0">
                  <c:v>User/Other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Sheet1!$K$1:$N$1</c:f>
              <c:strCache>
                <c:ptCount val="4"/>
                <c:pt idx="0">
                  <c:v>2013</c:v>
                </c:pt>
                <c:pt idx="1">
                  <c:v>2014</c:v>
                </c:pt>
                <c:pt idx="2">
                  <c:v>2015</c:v>
                </c:pt>
                <c:pt idx="3">
                  <c:v>2016 (YTD)</c:v>
                </c:pt>
              </c:strCache>
            </c:strRef>
          </c:cat>
          <c:val>
            <c:numRef>
              <c:f>Sheet1!$K$6:$N$6</c:f>
              <c:numCache>
                <c:formatCode>0%</c:formatCode>
                <c:ptCount val="4"/>
                <c:pt idx="0">
                  <c:v>0.08</c:v>
                </c:pt>
                <c:pt idx="1">
                  <c:v>0.08</c:v>
                </c:pt>
                <c:pt idx="2">
                  <c:v>7.0000000000000007E-2</c:v>
                </c:pt>
                <c:pt idx="3">
                  <c:v>0.08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C500-4CAB-89AF-3944088563B6}"/>
            </c:ext>
          </c:extLst>
        </c:ser>
        <c:dLbls>
          <c:dLblPos val="inEnd"/>
          <c:showLegendKey val="0"/>
          <c:showVal val="1"/>
          <c:showCatName val="0"/>
          <c:showSerName val="0"/>
          <c:showPercent val="0"/>
          <c:showBubbleSize val="0"/>
        </c:dLbls>
        <c:gapWidth val="182"/>
        <c:axId val="217336968"/>
        <c:axId val="217849656"/>
      </c:barChart>
      <c:catAx>
        <c:axId val="217336968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17849656"/>
        <c:crosses val="autoZero"/>
        <c:auto val="1"/>
        <c:lblAlgn val="ctr"/>
        <c:lblOffset val="100"/>
        <c:noMultiLvlLbl val="0"/>
      </c:catAx>
      <c:valAx>
        <c:axId val="217849656"/>
        <c:scaling>
          <c:orientation val="minMax"/>
        </c:scaling>
        <c:delete val="1"/>
        <c:axPos val="b"/>
        <c:numFmt formatCode="0%" sourceLinked="1"/>
        <c:majorTickMark val="none"/>
        <c:minorTickMark val="none"/>
        <c:tickLblPos val="nextTo"/>
        <c:crossAx val="21733696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15190435635773233"/>
          <c:y val="0.88836056359537596"/>
          <c:w val="0.59114594072325399"/>
          <c:h val="3.2842474772467233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  <c:userShapes r:id="rId4"/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0.08413</cdr:x>
      <cdr:y>0.11349</cdr:y>
    </cdr:from>
    <cdr:to>
      <cdr:x>0.17945</cdr:x>
      <cdr:y>0.14351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844624" y="844198"/>
          <a:ext cx="956930" cy="22328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n-US" sz="1100" dirty="0">
              <a:solidFill>
                <a:schemeClr val="tx2"/>
              </a:solidFill>
            </a:rPr>
            <a:t>$14.6</a:t>
          </a:r>
        </a:p>
      </cdr:txBody>
    </cdr:sp>
  </cdr:relSizeAnchor>
  <cdr:relSizeAnchor xmlns:cdr="http://schemas.openxmlformats.org/drawingml/2006/chartDrawing">
    <cdr:from>
      <cdr:x>0.3549</cdr:x>
      <cdr:y>0.13922</cdr:y>
    </cdr:from>
    <cdr:to>
      <cdr:x>0.5</cdr:x>
      <cdr:y>0.16923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3563015" y="1035584"/>
          <a:ext cx="1456660" cy="22328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n-US" sz="1200" dirty="0">
              <a:solidFill>
                <a:schemeClr val="tx2"/>
              </a:solidFill>
            </a:rPr>
            <a:t>$160.8</a:t>
          </a:r>
        </a:p>
      </cdr:txBody>
    </cdr:sp>
  </cdr:relSizeAnchor>
  <cdr:relSizeAnchor xmlns:cdr="http://schemas.openxmlformats.org/drawingml/2006/chartDrawing">
    <cdr:from>
      <cdr:x>0.10955</cdr:x>
      <cdr:y>0.16923</cdr:y>
    </cdr:from>
    <cdr:to>
      <cdr:x>0.19428</cdr:x>
      <cdr:y>0.19353</cdr:y>
    </cdr:to>
    <cdr:sp macro="" textlink="">
      <cdr:nvSpPr>
        <cdr:cNvPr id="4" name="TextBox 3"/>
        <cdr:cNvSpPr txBox="1"/>
      </cdr:nvSpPr>
      <cdr:spPr>
        <a:xfrm xmlns:a="http://schemas.openxmlformats.org/drawingml/2006/main">
          <a:off x="1099805" y="1258868"/>
          <a:ext cx="850605" cy="180753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n-US" sz="1100" dirty="0">
              <a:solidFill>
                <a:schemeClr val="tx2"/>
              </a:solidFill>
            </a:rPr>
            <a:t>$22.9</a:t>
          </a:r>
        </a:p>
      </cdr:txBody>
    </cdr:sp>
  </cdr:relSizeAnchor>
  <cdr:relSizeAnchor xmlns:cdr="http://schemas.openxmlformats.org/drawingml/2006/chartDrawing">
    <cdr:from>
      <cdr:x>0.35738</cdr:x>
      <cdr:y>0.20068</cdr:y>
    </cdr:from>
    <cdr:to>
      <cdr:x>0.4474</cdr:x>
      <cdr:y>0.22784</cdr:y>
    </cdr:to>
    <cdr:sp macro="" textlink="">
      <cdr:nvSpPr>
        <cdr:cNvPr id="5" name="TextBox 4"/>
        <cdr:cNvSpPr txBox="1"/>
      </cdr:nvSpPr>
      <cdr:spPr>
        <a:xfrm xmlns:a="http://schemas.openxmlformats.org/drawingml/2006/main">
          <a:off x="3587824" y="1492784"/>
          <a:ext cx="903768" cy="202019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n-US" sz="1100" dirty="0">
              <a:solidFill>
                <a:schemeClr val="tx2"/>
              </a:solidFill>
            </a:rPr>
            <a:t>$92.5</a:t>
          </a:r>
        </a:p>
      </cdr:txBody>
    </cdr:sp>
  </cdr:relSizeAnchor>
  <cdr:relSizeAnchor xmlns:cdr="http://schemas.openxmlformats.org/drawingml/2006/chartDrawing">
    <cdr:from>
      <cdr:x>0.10955</cdr:x>
      <cdr:y>0.2318</cdr:y>
    </cdr:from>
    <cdr:to>
      <cdr:x>0.21758</cdr:x>
      <cdr:y>0.26929</cdr:y>
    </cdr:to>
    <cdr:sp macro="" textlink="">
      <cdr:nvSpPr>
        <cdr:cNvPr id="6" name="TextBox 5"/>
        <cdr:cNvSpPr txBox="1"/>
      </cdr:nvSpPr>
      <cdr:spPr>
        <a:xfrm xmlns:a="http://schemas.openxmlformats.org/drawingml/2006/main">
          <a:off x="1099805" y="1724247"/>
          <a:ext cx="1084521" cy="2789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n-US" sz="1200" dirty="0">
              <a:solidFill>
                <a:schemeClr val="tx2"/>
              </a:solidFill>
            </a:rPr>
            <a:t>$43.7</a:t>
          </a:r>
        </a:p>
      </cdr:txBody>
    </cdr:sp>
  </cdr:relSizeAnchor>
  <cdr:relSizeAnchor xmlns:cdr="http://schemas.openxmlformats.org/drawingml/2006/chartDrawing">
    <cdr:from>
      <cdr:x>0.09472</cdr:x>
      <cdr:y>0.31503</cdr:y>
    </cdr:from>
    <cdr:to>
      <cdr:x>0.15827</cdr:x>
      <cdr:y>0.34791</cdr:y>
    </cdr:to>
    <cdr:sp macro="" textlink="">
      <cdr:nvSpPr>
        <cdr:cNvPr id="7" name="TextBox 6"/>
        <cdr:cNvSpPr txBox="1"/>
      </cdr:nvSpPr>
      <cdr:spPr>
        <a:xfrm xmlns:a="http://schemas.openxmlformats.org/drawingml/2006/main">
          <a:off x="950949" y="2343387"/>
          <a:ext cx="637953" cy="244549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n-US" dirty="0">
              <a:solidFill>
                <a:schemeClr val="tx2"/>
              </a:solidFill>
            </a:rPr>
            <a:t>$</a:t>
          </a:r>
          <a:r>
            <a:rPr lang="en-US" sz="1200" dirty="0">
              <a:solidFill>
                <a:schemeClr val="tx2"/>
              </a:solidFill>
            </a:rPr>
            <a:t>20.1</a:t>
          </a:r>
        </a:p>
      </cdr:txBody>
    </cdr:sp>
  </cdr:relSizeAnchor>
  <cdr:relSizeAnchor xmlns:cdr="http://schemas.openxmlformats.org/drawingml/2006/chartDrawing">
    <cdr:from>
      <cdr:x>0.35738</cdr:x>
      <cdr:y>0.34648</cdr:y>
    </cdr:from>
    <cdr:to>
      <cdr:x>0.43787</cdr:x>
      <cdr:y>0.38221</cdr:y>
    </cdr:to>
    <cdr:sp macro="" textlink="">
      <cdr:nvSpPr>
        <cdr:cNvPr id="8" name="TextBox 7"/>
        <cdr:cNvSpPr txBox="1"/>
      </cdr:nvSpPr>
      <cdr:spPr>
        <a:xfrm xmlns:a="http://schemas.openxmlformats.org/drawingml/2006/main">
          <a:off x="3587824" y="2577305"/>
          <a:ext cx="808074" cy="26581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n-US" sz="1200" dirty="0">
              <a:solidFill>
                <a:schemeClr val="tx2"/>
              </a:solidFill>
            </a:rPr>
            <a:t>$220.8</a:t>
          </a:r>
        </a:p>
      </cdr:txBody>
    </cdr:sp>
  </cdr:relSizeAnchor>
  <cdr:relSizeAnchor xmlns:cdr="http://schemas.openxmlformats.org/drawingml/2006/chartDrawing">
    <cdr:from>
      <cdr:x>0.10955</cdr:x>
      <cdr:y>0.37649</cdr:y>
    </cdr:from>
    <cdr:to>
      <cdr:x>0.17945</cdr:x>
      <cdr:y>0.40651</cdr:y>
    </cdr:to>
    <cdr:sp macro="" textlink="">
      <cdr:nvSpPr>
        <cdr:cNvPr id="9" name="TextBox 8"/>
        <cdr:cNvSpPr txBox="1"/>
      </cdr:nvSpPr>
      <cdr:spPr>
        <a:xfrm xmlns:a="http://schemas.openxmlformats.org/drawingml/2006/main">
          <a:off x="1099805" y="2800589"/>
          <a:ext cx="701749" cy="223283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n-US" sz="1200" dirty="0">
              <a:solidFill>
                <a:schemeClr val="tx2"/>
              </a:solidFill>
            </a:rPr>
            <a:t>$59.3</a:t>
          </a:r>
        </a:p>
      </cdr:txBody>
    </cdr:sp>
  </cdr:relSizeAnchor>
  <cdr:relSizeAnchor xmlns:cdr="http://schemas.openxmlformats.org/drawingml/2006/chartDrawing">
    <cdr:from>
      <cdr:x>0.35844</cdr:x>
      <cdr:y>0.40651</cdr:y>
    </cdr:from>
    <cdr:to>
      <cdr:x>0.42939</cdr:x>
      <cdr:y>0.43653</cdr:y>
    </cdr:to>
    <cdr:sp macro="" textlink="">
      <cdr:nvSpPr>
        <cdr:cNvPr id="10" name="TextBox 9"/>
        <cdr:cNvSpPr txBox="1"/>
      </cdr:nvSpPr>
      <cdr:spPr>
        <a:xfrm xmlns:a="http://schemas.openxmlformats.org/drawingml/2006/main">
          <a:off x="3598456" y="3023872"/>
          <a:ext cx="712382" cy="22328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n-US" sz="1100" dirty="0">
              <a:solidFill>
                <a:schemeClr val="tx2"/>
              </a:solidFill>
            </a:rPr>
            <a:t>$141.5</a:t>
          </a:r>
        </a:p>
      </cdr:txBody>
    </cdr:sp>
  </cdr:relSizeAnchor>
  <cdr:relSizeAnchor xmlns:cdr="http://schemas.openxmlformats.org/drawingml/2006/chartDrawing">
    <cdr:from>
      <cdr:x>0.11167</cdr:x>
      <cdr:y>0.4351</cdr:y>
    </cdr:from>
    <cdr:to>
      <cdr:x>0.19957</cdr:x>
      <cdr:y>0.46512</cdr:y>
    </cdr:to>
    <cdr:sp macro="" textlink="">
      <cdr:nvSpPr>
        <cdr:cNvPr id="11" name="TextBox 10"/>
        <cdr:cNvSpPr txBox="1"/>
      </cdr:nvSpPr>
      <cdr:spPr>
        <a:xfrm xmlns:a="http://schemas.openxmlformats.org/drawingml/2006/main">
          <a:off x="1121070" y="3236523"/>
          <a:ext cx="882503" cy="22328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n-US" sz="1100" dirty="0">
              <a:solidFill>
                <a:schemeClr val="tx2"/>
              </a:solidFill>
            </a:rPr>
            <a:t>$97.4</a:t>
          </a:r>
        </a:p>
      </cdr:txBody>
    </cdr:sp>
  </cdr:relSizeAnchor>
  <cdr:relSizeAnchor xmlns:cdr="http://schemas.openxmlformats.org/drawingml/2006/chartDrawing">
    <cdr:from>
      <cdr:x>0.09896</cdr:x>
      <cdr:y>0.52229</cdr:y>
    </cdr:from>
    <cdr:to>
      <cdr:x>0.15721</cdr:x>
      <cdr:y>0.55088</cdr:y>
    </cdr:to>
    <cdr:sp macro="" textlink="">
      <cdr:nvSpPr>
        <cdr:cNvPr id="12" name="TextBox 11"/>
        <cdr:cNvSpPr txBox="1"/>
      </cdr:nvSpPr>
      <cdr:spPr>
        <a:xfrm xmlns:a="http://schemas.openxmlformats.org/drawingml/2006/main">
          <a:off x="993480" y="3885109"/>
          <a:ext cx="584790" cy="21265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en-US" sz="1200" dirty="0">
            <a:solidFill>
              <a:schemeClr val="tx2"/>
            </a:solidFill>
          </a:endParaRPr>
        </a:p>
      </cdr:txBody>
    </cdr:sp>
  </cdr:relSizeAnchor>
  <cdr:relSizeAnchor xmlns:cdr="http://schemas.openxmlformats.org/drawingml/2006/chartDrawing">
    <cdr:from>
      <cdr:x>0.0926</cdr:x>
      <cdr:y>0.52086</cdr:y>
    </cdr:from>
    <cdr:to>
      <cdr:x>0.1625</cdr:x>
      <cdr:y>0.54945</cdr:y>
    </cdr:to>
    <cdr:sp macro="" textlink="">
      <cdr:nvSpPr>
        <cdr:cNvPr id="13" name="TextBox 12"/>
        <cdr:cNvSpPr txBox="1"/>
      </cdr:nvSpPr>
      <cdr:spPr>
        <a:xfrm xmlns:a="http://schemas.openxmlformats.org/drawingml/2006/main">
          <a:off x="929684" y="3874477"/>
          <a:ext cx="701749" cy="212651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n-US" sz="1200" dirty="0">
              <a:solidFill>
                <a:schemeClr val="tx2"/>
              </a:solidFill>
            </a:rPr>
            <a:t>$20.5</a:t>
          </a:r>
        </a:p>
      </cdr:txBody>
    </cdr:sp>
  </cdr:relSizeAnchor>
  <cdr:relSizeAnchor xmlns:cdr="http://schemas.openxmlformats.org/drawingml/2006/chartDrawing">
    <cdr:from>
      <cdr:x>0.09154</cdr:x>
      <cdr:y>0.57661</cdr:y>
    </cdr:from>
    <cdr:to>
      <cdr:x>0.16674</cdr:x>
      <cdr:y>0.60662</cdr:y>
    </cdr:to>
    <cdr:sp macro="" textlink="">
      <cdr:nvSpPr>
        <cdr:cNvPr id="15" name="TextBox 14"/>
        <cdr:cNvSpPr txBox="1"/>
      </cdr:nvSpPr>
      <cdr:spPr>
        <a:xfrm xmlns:a="http://schemas.openxmlformats.org/drawingml/2006/main">
          <a:off x="919052" y="4289147"/>
          <a:ext cx="754911" cy="223283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n-US" sz="1200" dirty="0">
              <a:solidFill>
                <a:schemeClr val="tx2"/>
              </a:solidFill>
            </a:rPr>
            <a:t>$68.3</a:t>
          </a:r>
        </a:p>
      </cdr:txBody>
    </cdr:sp>
  </cdr:relSizeAnchor>
  <cdr:relSizeAnchor xmlns:cdr="http://schemas.openxmlformats.org/drawingml/2006/chartDrawing">
    <cdr:from>
      <cdr:x>0.24299</cdr:x>
      <cdr:y>0.61091</cdr:y>
    </cdr:from>
    <cdr:to>
      <cdr:x>0.30654</cdr:x>
      <cdr:y>0.63807</cdr:y>
    </cdr:to>
    <cdr:sp macro="" textlink="">
      <cdr:nvSpPr>
        <cdr:cNvPr id="16" name="TextBox 15"/>
        <cdr:cNvSpPr txBox="1"/>
      </cdr:nvSpPr>
      <cdr:spPr>
        <a:xfrm xmlns:a="http://schemas.openxmlformats.org/drawingml/2006/main">
          <a:off x="2439508" y="4544328"/>
          <a:ext cx="637953" cy="202019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n-US" sz="1100" dirty="0">
              <a:solidFill>
                <a:schemeClr val="tx2"/>
              </a:solidFill>
            </a:rPr>
            <a:t>$108.2</a:t>
          </a:r>
        </a:p>
      </cdr:txBody>
    </cdr:sp>
  </cdr:relSizeAnchor>
  <cdr:relSizeAnchor xmlns:cdr="http://schemas.openxmlformats.org/drawingml/2006/chartDrawing">
    <cdr:from>
      <cdr:x>0.09049</cdr:x>
      <cdr:y>0.63807</cdr:y>
    </cdr:from>
    <cdr:to>
      <cdr:x>0.15085</cdr:x>
      <cdr:y>0.66666</cdr:y>
    </cdr:to>
    <cdr:sp macro="" textlink="">
      <cdr:nvSpPr>
        <cdr:cNvPr id="17" name="TextBox 16"/>
        <cdr:cNvSpPr txBox="1"/>
      </cdr:nvSpPr>
      <cdr:spPr>
        <a:xfrm xmlns:a="http://schemas.openxmlformats.org/drawingml/2006/main">
          <a:off x="908419" y="4746347"/>
          <a:ext cx="606056" cy="212651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n-US" sz="1200" dirty="0">
              <a:solidFill>
                <a:schemeClr val="tx2"/>
              </a:solidFill>
            </a:rPr>
            <a:t>$42.8</a:t>
          </a:r>
        </a:p>
      </cdr:txBody>
    </cdr:sp>
  </cdr:relSizeAnchor>
  <cdr:relSizeAnchor xmlns:cdr="http://schemas.openxmlformats.org/drawingml/2006/chartDrawing">
    <cdr:from>
      <cdr:x>0.54101</cdr:x>
      <cdr:y>0.75193</cdr:y>
    </cdr:from>
    <cdr:to>
      <cdr:x>0.62321</cdr:x>
      <cdr:y>0.7853</cdr:y>
    </cdr:to>
    <cdr:sp macro="" textlink="">
      <cdr:nvSpPr>
        <cdr:cNvPr id="18" name="TextBox 17"/>
        <cdr:cNvSpPr txBox="1"/>
      </cdr:nvSpPr>
      <cdr:spPr>
        <a:xfrm xmlns:a="http://schemas.openxmlformats.org/drawingml/2006/main">
          <a:off x="5431354" y="5593278"/>
          <a:ext cx="825241" cy="24822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n-US" sz="1200" dirty="0">
              <a:solidFill>
                <a:schemeClr val="tx2"/>
              </a:solidFill>
            </a:rPr>
            <a:t>$42.7</a:t>
          </a:r>
        </a:p>
      </cdr:txBody>
    </cdr:sp>
  </cdr:relSizeAnchor>
  <cdr:relSizeAnchor xmlns:cdr="http://schemas.openxmlformats.org/drawingml/2006/chartDrawing">
    <cdr:from>
      <cdr:x>0.0979</cdr:x>
      <cdr:y>0.78244</cdr:y>
    </cdr:from>
    <cdr:to>
      <cdr:x>0.18157</cdr:x>
      <cdr:y>0.81245</cdr:y>
    </cdr:to>
    <cdr:sp macro="" textlink="">
      <cdr:nvSpPr>
        <cdr:cNvPr id="19" name="TextBox 18"/>
        <cdr:cNvSpPr txBox="1"/>
      </cdr:nvSpPr>
      <cdr:spPr>
        <a:xfrm xmlns:a="http://schemas.openxmlformats.org/drawingml/2006/main">
          <a:off x="982847" y="5820235"/>
          <a:ext cx="839972" cy="22328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n-US" sz="1200" dirty="0">
              <a:solidFill>
                <a:schemeClr val="tx2"/>
              </a:solidFill>
            </a:rPr>
            <a:t>$67.0</a:t>
          </a:r>
        </a:p>
      </cdr:txBody>
    </cdr:sp>
  </cdr:relSizeAnchor>
  <cdr:relSizeAnchor xmlns:cdr="http://schemas.openxmlformats.org/drawingml/2006/chartDrawing">
    <cdr:from>
      <cdr:x>0.31819</cdr:x>
      <cdr:y>0.81388</cdr:y>
    </cdr:from>
    <cdr:to>
      <cdr:x>0.41033</cdr:x>
      <cdr:y>0.8439</cdr:y>
    </cdr:to>
    <cdr:sp macro="" textlink="">
      <cdr:nvSpPr>
        <cdr:cNvPr id="20" name="TextBox 19"/>
        <cdr:cNvSpPr txBox="1"/>
      </cdr:nvSpPr>
      <cdr:spPr>
        <a:xfrm xmlns:a="http://schemas.openxmlformats.org/drawingml/2006/main">
          <a:off x="3194419" y="6054151"/>
          <a:ext cx="925033" cy="22328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n-US" sz="1200" dirty="0">
              <a:solidFill>
                <a:schemeClr val="tx2"/>
              </a:solidFill>
            </a:rPr>
            <a:t>$89.3</a:t>
          </a:r>
        </a:p>
      </cdr:txBody>
    </cdr:sp>
  </cdr:relSizeAnchor>
  <cdr:relSizeAnchor xmlns:cdr="http://schemas.openxmlformats.org/drawingml/2006/chartDrawing">
    <cdr:from>
      <cdr:x>0.10531</cdr:x>
      <cdr:y>0.84247</cdr:y>
    </cdr:from>
    <cdr:to>
      <cdr:x>0.16356</cdr:x>
      <cdr:y>0.86963</cdr:y>
    </cdr:to>
    <cdr:sp macro="" textlink="">
      <cdr:nvSpPr>
        <cdr:cNvPr id="21" name="TextBox 20"/>
        <cdr:cNvSpPr txBox="1"/>
      </cdr:nvSpPr>
      <cdr:spPr>
        <a:xfrm xmlns:a="http://schemas.openxmlformats.org/drawingml/2006/main">
          <a:off x="1057275" y="6266802"/>
          <a:ext cx="584791" cy="202019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n-US" sz="1200" dirty="0">
              <a:solidFill>
                <a:schemeClr val="tx2"/>
              </a:solidFill>
            </a:rPr>
            <a:t>$41.5</a:t>
          </a:r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3037840" cy="464820"/>
          </a:xfrm>
          <a:prstGeom prst="rect">
            <a:avLst/>
          </a:prstGeom>
        </p:spPr>
        <p:txBody>
          <a:bodyPr vert="horz" lIns="93169" tIns="46584" rIns="93169" bIns="46584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9" y="1"/>
            <a:ext cx="3037840" cy="464820"/>
          </a:xfrm>
          <a:prstGeom prst="rect">
            <a:avLst/>
          </a:prstGeom>
        </p:spPr>
        <p:txBody>
          <a:bodyPr vert="horz" lIns="93169" tIns="46584" rIns="93169" bIns="46584" rtlCol="0"/>
          <a:lstStyle>
            <a:lvl1pPr algn="r">
              <a:defRPr sz="1200"/>
            </a:lvl1pPr>
          </a:lstStyle>
          <a:p>
            <a:fld id="{9AD52CC0-419B-4096-8C7B-B2ACCFBD8F02}" type="datetimeFigureOut">
              <a:rPr lang="en-US" smtClean="0"/>
              <a:pPr/>
              <a:t>11/15/2016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1" y="8829968"/>
            <a:ext cx="3037840" cy="464820"/>
          </a:xfrm>
          <a:prstGeom prst="rect">
            <a:avLst/>
          </a:prstGeom>
        </p:spPr>
        <p:txBody>
          <a:bodyPr vert="horz" lIns="93169" tIns="46584" rIns="93169" bIns="46584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9" y="8829968"/>
            <a:ext cx="3037840" cy="464820"/>
          </a:xfrm>
          <a:prstGeom prst="rect">
            <a:avLst/>
          </a:prstGeom>
        </p:spPr>
        <p:txBody>
          <a:bodyPr vert="horz" lIns="93169" tIns="46584" rIns="93169" bIns="46584" rtlCol="0" anchor="b"/>
          <a:lstStyle>
            <a:lvl1pPr algn="r">
              <a:defRPr sz="1200"/>
            </a:lvl1pPr>
          </a:lstStyle>
          <a:p>
            <a:fld id="{75ABD379-0199-4446-A580-FAFA303EA1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829186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2" y="0"/>
            <a:ext cx="3038155" cy="466627"/>
          </a:xfrm>
          <a:prstGeom prst="rect">
            <a:avLst/>
          </a:prstGeom>
        </p:spPr>
        <p:txBody>
          <a:bodyPr vert="horz" lIns="90526" tIns="45263" rIns="90526" bIns="45263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675" y="0"/>
            <a:ext cx="3038155" cy="466627"/>
          </a:xfrm>
          <a:prstGeom prst="rect">
            <a:avLst/>
          </a:prstGeom>
        </p:spPr>
        <p:txBody>
          <a:bodyPr vert="horz" lIns="90526" tIns="45263" rIns="90526" bIns="45263" rtlCol="0"/>
          <a:lstStyle>
            <a:lvl1pPr algn="r">
              <a:defRPr sz="1200"/>
            </a:lvl1pPr>
          </a:lstStyle>
          <a:p>
            <a:fld id="{C17D8AE7-87FF-41D0-8428-E6CE3E61A37C}" type="datetimeFigureOut">
              <a:rPr lang="en-US" smtClean="0"/>
              <a:pPr/>
              <a:t>11/15/2016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5963" y="1162050"/>
            <a:ext cx="5578475" cy="31384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0526" tIns="45263" rIns="90526" bIns="45263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356" y="4474590"/>
            <a:ext cx="5607691" cy="3659171"/>
          </a:xfrm>
          <a:prstGeom prst="rect">
            <a:avLst/>
          </a:prstGeom>
        </p:spPr>
        <p:txBody>
          <a:bodyPr vert="horz" lIns="90526" tIns="45263" rIns="90526" bIns="45263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2" y="8829774"/>
            <a:ext cx="3038155" cy="466627"/>
          </a:xfrm>
          <a:prstGeom prst="rect">
            <a:avLst/>
          </a:prstGeom>
        </p:spPr>
        <p:txBody>
          <a:bodyPr vert="horz" lIns="90526" tIns="45263" rIns="90526" bIns="45263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675" y="8829774"/>
            <a:ext cx="3038155" cy="466627"/>
          </a:xfrm>
          <a:prstGeom prst="rect">
            <a:avLst/>
          </a:prstGeom>
        </p:spPr>
        <p:txBody>
          <a:bodyPr vert="horz" lIns="90526" tIns="45263" rIns="90526" bIns="45263" rtlCol="0" anchor="b"/>
          <a:lstStyle>
            <a:lvl1pPr algn="r">
              <a:defRPr sz="1200"/>
            </a:lvl1pPr>
          </a:lstStyle>
          <a:p>
            <a:fld id="{26D48C1F-DEC0-4257-96BD-D1868C0C017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78241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D48C1F-DEC0-4257-96BD-D1868C0C0170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433668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457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/>
          </a:p>
        </p:txBody>
      </p:sp>
      <p:sp>
        <p:nvSpPr>
          <p:cNvPr id="2458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18D89D3-78DF-4F1A-9883-1374710D0467}" type="slidenum">
              <a:rPr lang="en-US" smtClean="0"/>
              <a:pPr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8966973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457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/>
          </a:p>
        </p:txBody>
      </p:sp>
      <p:sp>
        <p:nvSpPr>
          <p:cNvPr id="2458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18D89D3-78DF-4F1A-9883-1374710D0467}" type="slidenum">
              <a:rPr lang="en-US" smtClean="0"/>
              <a:pPr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181407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457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/>
          </a:p>
        </p:txBody>
      </p:sp>
      <p:sp>
        <p:nvSpPr>
          <p:cNvPr id="2458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18D89D3-78DF-4F1A-9883-1374710D0467}" type="slidenum">
              <a:rPr lang="en-US" smtClean="0"/>
              <a:pPr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4151504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457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/>
          </a:p>
        </p:txBody>
      </p:sp>
      <p:sp>
        <p:nvSpPr>
          <p:cNvPr id="2458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18D89D3-78DF-4F1A-9883-1374710D0467}" type="slidenum">
              <a:rPr lang="en-US" smtClean="0"/>
              <a:pPr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9311729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 rot="5400000">
            <a:off x="7258556" y="-971046"/>
            <a:ext cx="113288" cy="146304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Myriad Pro" panose="020B0503030403020204" pitchFamily="34" charset="0"/>
            </a:endParaRPr>
          </a:p>
        </p:txBody>
      </p:sp>
      <p:sp>
        <p:nvSpPr>
          <p:cNvPr id="11" name="Rectangle 10"/>
          <p:cNvSpPr/>
          <p:nvPr userDrawn="1"/>
        </p:nvSpPr>
        <p:spPr>
          <a:xfrm>
            <a:off x="4048125" y="2128582"/>
            <a:ext cx="10582273" cy="405993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Myriad Pro" panose="020B0503030403020204" pitchFamily="34" charset="0"/>
            </a:endParaRPr>
          </a:p>
        </p:txBody>
      </p:sp>
      <p:sp>
        <p:nvSpPr>
          <p:cNvPr id="12" name="Rectangle 11"/>
          <p:cNvSpPr/>
          <p:nvPr userDrawn="1"/>
        </p:nvSpPr>
        <p:spPr>
          <a:xfrm>
            <a:off x="12767659" y="2133601"/>
            <a:ext cx="1888141" cy="4059502"/>
          </a:xfrm>
          <a:prstGeom prst="rect">
            <a:avLst/>
          </a:prstGeom>
          <a:solidFill>
            <a:srgbClr val="FFFFFF">
              <a:alpha val="1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Myriad Pro" panose="020B0503030403020204" pitchFamily="34" charset="0"/>
            </a:endParaRPr>
          </a:p>
        </p:txBody>
      </p:sp>
      <p:sp>
        <p:nvSpPr>
          <p:cNvPr id="13" name="Rectangle 12"/>
          <p:cNvSpPr/>
          <p:nvPr userDrawn="1"/>
        </p:nvSpPr>
        <p:spPr>
          <a:xfrm>
            <a:off x="11445959" y="2133601"/>
            <a:ext cx="653704" cy="4059502"/>
          </a:xfrm>
          <a:prstGeom prst="rect">
            <a:avLst/>
          </a:prstGeom>
          <a:solidFill>
            <a:srgbClr val="FFFFFF">
              <a:alpha val="1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Myriad Pro" panose="020B0503030403020204" pitchFamily="34" charset="0"/>
            </a:endParaRPr>
          </a:p>
        </p:txBody>
      </p:sp>
      <p:sp>
        <p:nvSpPr>
          <p:cNvPr id="14" name="Rectangle 13"/>
          <p:cNvSpPr/>
          <p:nvPr userDrawn="1"/>
        </p:nvSpPr>
        <p:spPr>
          <a:xfrm>
            <a:off x="4582" y="2128582"/>
            <a:ext cx="4059936" cy="405993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Myriad Pro" panose="020B050303040302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 userDrawn="1">
            <p:ph type="ctrTitle"/>
          </p:nvPr>
        </p:nvSpPr>
        <p:spPr>
          <a:xfrm>
            <a:off x="4343400" y="2667000"/>
            <a:ext cx="9753600" cy="1764030"/>
          </a:xfrm>
        </p:spPr>
        <p:txBody>
          <a:bodyPr>
            <a:noAutofit/>
          </a:bodyPr>
          <a:lstStyle>
            <a:lvl1pPr algn="l">
              <a:defRPr sz="800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 userDrawn="1">
            <p:ph type="subTitle" idx="1"/>
          </p:nvPr>
        </p:nvSpPr>
        <p:spPr>
          <a:xfrm>
            <a:off x="4385966" y="4392929"/>
            <a:ext cx="9787233" cy="1798320"/>
          </a:xfrm>
        </p:spPr>
        <p:txBody>
          <a:bodyPr>
            <a:normAutofit/>
          </a:bodyPr>
          <a:lstStyle>
            <a:lvl1pPr marL="0" indent="0" algn="l">
              <a:buNone/>
              <a:defRPr sz="4400">
                <a:solidFill>
                  <a:schemeClr val="tx2"/>
                </a:solidFill>
              </a:defRPr>
            </a:lvl1pPr>
            <a:lvl2pPr marL="65311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3062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9593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61244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26555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9186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57177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52248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TextBox 3"/>
          <p:cNvSpPr txBox="1"/>
          <p:nvPr userDrawn="1"/>
        </p:nvSpPr>
        <p:spPr>
          <a:xfrm>
            <a:off x="1143000" y="3276600"/>
            <a:ext cx="1896673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dirty="0" smtClean="0">
                <a:solidFill>
                  <a:schemeClr val="tx2"/>
                </a:solidFill>
              </a:rPr>
              <a:t>2016</a:t>
            </a:r>
            <a:endParaRPr lang="en-US" sz="60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06623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7071361" y="329566"/>
            <a:ext cx="6827518" cy="1342987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r">
              <a:defRPr sz="24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051654790"/>
      </p:ext>
    </p:extLst>
  </p:cSld>
  <p:clrMapOvr>
    <a:masterClrMapping/>
  </p:clrMapOvr>
  <p:transition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7071361" y="329566"/>
            <a:ext cx="6827518" cy="1342987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r">
              <a:defRPr sz="24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275249473"/>
      </p:ext>
    </p:extLst>
  </p:cSld>
  <p:clrMapOvr>
    <a:masterClrMapping/>
  </p:clrMapOvr>
  <p:transition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7071361" y="329566"/>
            <a:ext cx="6827518" cy="1342987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r">
              <a:defRPr sz="24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477411028"/>
      </p:ext>
    </p:extLst>
  </p:cSld>
  <p:clrMapOvr>
    <a:masterClrMapping/>
  </p:clrMapOvr>
  <p:transition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7071361" y="329566"/>
            <a:ext cx="6827518" cy="1342987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r">
              <a:defRPr sz="24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436941773"/>
      </p:ext>
    </p:extLst>
  </p:cSld>
  <p:clrMapOvr>
    <a:masterClrMapping/>
  </p:clrMapOvr>
  <p:transition>
    <p:fad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8012" y="2209800"/>
            <a:ext cx="13775378" cy="55626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590755380"/>
      </p:ext>
    </p:extLst>
  </p:cSld>
  <p:clrMapOvr>
    <a:masterClrMapping/>
  </p:clrMapOvr>
  <p:transition>
    <p:fad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9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7071361" y="329566"/>
            <a:ext cx="6827518" cy="1342987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r">
              <a:defRPr sz="24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070682382"/>
      </p:ext>
    </p:extLst>
  </p:cSld>
  <p:clrMapOvr>
    <a:masterClrMapping/>
  </p:clrMapOvr>
  <p:transition>
    <p:fad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0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7071361" y="329566"/>
            <a:ext cx="6827518" cy="1342987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r">
              <a:defRPr sz="24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979168551"/>
      </p:ext>
    </p:extLst>
  </p:cSld>
  <p:clrMapOvr>
    <a:masterClrMapping/>
  </p:clrMapOvr>
  <p:transition>
    <p:fade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7071361" y="329566"/>
            <a:ext cx="6827518" cy="1342987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r">
              <a:defRPr sz="24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034938761"/>
      </p:ext>
    </p:extLst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b" anchorCtr="0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31520" y="2341244"/>
            <a:ext cx="13167360" cy="5659756"/>
          </a:xfrm>
        </p:spPr>
        <p:txBody>
          <a:bodyPr>
            <a:normAutofit/>
          </a:bodyPr>
          <a:lstStyle>
            <a:lvl1pPr marL="398463" indent="-398463">
              <a:defRPr sz="4000"/>
            </a:lvl1pPr>
            <a:lvl2pPr marL="863600" indent="-400050">
              <a:defRPr sz="3200"/>
            </a:lvl2pPr>
            <a:lvl3pPr marL="1146175" indent="-231775">
              <a:defRPr sz="2800"/>
            </a:lvl3pPr>
            <a:lvl4pPr marL="1481138" indent="-284163">
              <a:defRPr sz="2400"/>
            </a:lvl4pPr>
            <a:lvl5pPr>
              <a:defRPr sz="2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</p:spTree>
    <p:extLst>
      <p:ext uri="{BB962C8B-B14F-4D97-AF65-F5344CB8AC3E}">
        <p14:creationId xmlns:p14="http://schemas.microsoft.com/office/powerpoint/2010/main" val="33388564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 (no logo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0" y="-2239"/>
            <a:ext cx="14630400" cy="18928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Myriad Pro" panose="020B0503030403020204" pitchFamily="34" charset="0"/>
            </a:endParaRPr>
          </a:p>
        </p:txBody>
      </p:sp>
      <p:sp>
        <p:nvSpPr>
          <p:cNvPr id="15" name="Rectangle 14"/>
          <p:cNvSpPr/>
          <p:nvPr userDrawn="1"/>
        </p:nvSpPr>
        <p:spPr>
          <a:xfrm>
            <a:off x="2238" y="-2239"/>
            <a:ext cx="1888331" cy="189280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Myriad Pro" panose="020B0503030403020204" pitchFamily="34" charset="0"/>
            </a:endParaRPr>
          </a:p>
        </p:txBody>
      </p:sp>
      <p:sp>
        <p:nvSpPr>
          <p:cNvPr id="11" name="Rectangle 10"/>
          <p:cNvSpPr/>
          <p:nvPr userDrawn="1"/>
        </p:nvSpPr>
        <p:spPr>
          <a:xfrm>
            <a:off x="12877800" y="0"/>
            <a:ext cx="1371600" cy="1892808"/>
          </a:xfrm>
          <a:prstGeom prst="rect">
            <a:avLst/>
          </a:prstGeom>
          <a:solidFill>
            <a:srgbClr val="FFFFFF">
              <a:alpha val="1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Myriad Pro" panose="020B0503030403020204" pitchFamily="34" charset="0"/>
            </a:endParaRPr>
          </a:p>
        </p:txBody>
      </p:sp>
      <p:sp>
        <p:nvSpPr>
          <p:cNvPr id="12" name="Rectangle 11"/>
          <p:cNvSpPr/>
          <p:nvPr userDrawn="1"/>
        </p:nvSpPr>
        <p:spPr>
          <a:xfrm>
            <a:off x="12192000" y="0"/>
            <a:ext cx="304800" cy="1892808"/>
          </a:xfrm>
          <a:prstGeom prst="rect">
            <a:avLst/>
          </a:prstGeom>
          <a:solidFill>
            <a:srgbClr val="FFFFFF">
              <a:alpha val="1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Myriad Pro" panose="020B0503030403020204" pitchFamily="34" charset="0"/>
            </a:endParaRPr>
          </a:p>
        </p:txBody>
      </p:sp>
      <p:sp>
        <p:nvSpPr>
          <p:cNvPr id="14" name="Rectangle 13"/>
          <p:cNvSpPr/>
          <p:nvPr userDrawn="1"/>
        </p:nvSpPr>
        <p:spPr>
          <a:xfrm rot="5400000">
            <a:off x="7287768" y="-5337618"/>
            <a:ext cx="54864" cy="14630401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Myriad Pro" panose="020B050303040302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b" anchorCtr="0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31520" y="2341244"/>
            <a:ext cx="13441680" cy="5659756"/>
          </a:xfrm>
        </p:spPr>
        <p:txBody>
          <a:bodyPr>
            <a:normAutofit/>
          </a:bodyPr>
          <a:lstStyle>
            <a:lvl1pPr marL="398463" indent="-398463">
              <a:defRPr sz="4000"/>
            </a:lvl1pPr>
            <a:lvl2pPr marL="863600" indent="-400050">
              <a:defRPr sz="3200"/>
            </a:lvl2pPr>
            <a:lvl3pPr marL="1146175" indent="-231775">
              <a:defRPr sz="2800"/>
            </a:lvl3pPr>
            <a:lvl4pPr marL="1481138" indent="-284163">
              <a:defRPr sz="2400"/>
            </a:lvl4pPr>
            <a:lvl5pPr>
              <a:defRPr sz="2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</p:spTree>
    <p:extLst>
      <p:ext uri="{BB962C8B-B14F-4D97-AF65-F5344CB8AC3E}">
        <p14:creationId xmlns:p14="http://schemas.microsoft.com/office/powerpoint/2010/main" val="19909649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Reduced 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-2239"/>
            <a:ext cx="14630400" cy="120700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Myriad Pro" panose="020B050303040302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 userDrawn="1">
            <p:ph type="title"/>
          </p:nvPr>
        </p:nvSpPr>
        <p:spPr>
          <a:xfrm>
            <a:off x="1981200" y="76200"/>
            <a:ext cx="12192000" cy="1143000"/>
          </a:xfrm>
        </p:spPr>
        <p:txBody>
          <a:bodyPr anchor="b" anchorCtr="0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 userDrawn="1">
            <p:ph idx="1"/>
          </p:nvPr>
        </p:nvSpPr>
        <p:spPr>
          <a:xfrm>
            <a:off x="731520" y="1524000"/>
            <a:ext cx="13167360" cy="6477000"/>
          </a:xfrm>
        </p:spPr>
        <p:txBody>
          <a:bodyPr>
            <a:normAutofit/>
          </a:bodyPr>
          <a:lstStyle>
            <a:lvl1pPr marL="398463" indent="-398463">
              <a:defRPr sz="4000"/>
            </a:lvl1pPr>
            <a:lvl2pPr marL="863600" indent="-400050">
              <a:defRPr sz="3200"/>
            </a:lvl2pPr>
            <a:lvl3pPr marL="1146175" indent="-231775">
              <a:defRPr sz="2800"/>
            </a:lvl3pPr>
            <a:lvl4pPr marL="1481138" indent="-284163">
              <a:defRPr sz="2400"/>
            </a:lvl4pPr>
            <a:lvl5pPr>
              <a:defRPr sz="2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12" name="Rectangle 11"/>
          <p:cNvSpPr/>
          <p:nvPr userDrawn="1"/>
        </p:nvSpPr>
        <p:spPr>
          <a:xfrm rot="5400000">
            <a:off x="7287768" y="-6023417"/>
            <a:ext cx="54864" cy="14630401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Myriad Pro" panose="020B0503030403020204" pitchFamily="34" charset="0"/>
            </a:endParaRPr>
          </a:p>
        </p:txBody>
      </p:sp>
      <p:sp>
        <p:nvSpPr>
          <p:cNvPr id="14" name="Rectangle 13"/>
          <p:cNvSpPr/>
          <p:nvPr userDrawn="1"/>
        </p:nvSpPr>
        <p:spPr>
          <a:xfrm>
            <a:off x="12877800" y="0"/>
            <a:ext cx="1371600" cy="1207008"/>
          </a:xfrm>
          <a:prstGeom prst="rect">
            <a:avLst/>
          </a:prstGeom>
          <a:solidFill>
            <a:srgbClr val="FFFFFF">
              <a:alpha val="1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Myriad Pro" panose="020B0503030403020204" pitchFamily="34" charset="0"/>
            </a:endParaRPr>
          </a:p>
        </p:txBody>
      </p:sp>
      <p:sp>
        <p:nvSpPr>
          <p:cNvPr id="15" name="Rectangle 14"/>
          <p:cNvSpPr/>
          <p:nvPr userDrawn="1"/>
        </p:nvSpPr>
        <p:spPr>
          <a:xfrm>
            <a:off x="12192000" y="0"/>
            <a:ext cx="304800" cy="1207008"/>
          </a:xfrm>
          <a:prstGeom prst="rect">
            <a:avLst/>
          </a:prstGeom>
          <a:solidFill>
            <a:srgbClr val="FFFFFF">
              <a:alpha val="1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Myriad Pro" panose="020B0503030403020204" pitchFamily="34" charset="0"/>
            </a:endParaRPr>
          </a:p>
        </p:txBody>
      </p:sp>
      <p:sp>
        <p:nvSpPr>
          <p:cNvPr id="10" name="Rectangle 9"/>
          <p:cNvSpPr/>
          <p:nvPr userDrawn="1"/>
        </p:nvSpPr>
        <p:spPr>
          <a:xfrm>
            <a:off x="2238" y="-2239"/>
            <a:ext cx="1888331" cy="120700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Myriad Pro" panose="020B05030304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180840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 userDrawn="1"/>
        </p:nvSpPr>
        <p:spPr>
          <a:xfrm>
            <a:off x="0" y="-2239"/>
            <a:ext cx="14630400" cy="18928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Myriad Pro" panose="020B0503030403020204" pitchFamily="34" charset="0"/>
            </a:endParaRPr>
          </a:p>
        </p:txBody>
      </p:sp>
      <p:sp>
        <p:nvSpPr>
          <p:cNvPr id="18" name="Rectangle 17"/>
          <p:cNvSpPr/>
          <p:nvPr userDrawn="1"/>
        </p:nvSpPr>
        <p:spPr>
          <a:xfrm>
            <a:off x="2238" y="-2239"/>
            <a:ext cx="1888331" cy="189280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Myriad Pro" panose="020B0503030403020204" pitchFamily="34" charset="0"/>
            </a:endParaRPr>
          </a:p>
        </p:txBody>
      </p:sp>
      <p:sp>
        <p:nvSpPr>
          <p:cNvPr id="14" name="Rectangle 13"/>
          <p:cNvSpPr/>
          <p:nvPr userDrawn="1"/>
        </p:nvSpPr>
        <p:spPr>
          <a:xfrm>
            <a:off x="12877800" y="0"/>
            <a:ext cx="1371600" cy="1892808"/>
          </a:xfrm>
          <a:prstGeom prst="rect">
            <a:avLst/>
          </a:prstGeom>
          <a:solidFill>
            <a:srgbClr val="FFFFFF">
              <a:alpha val="1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Myriad Pro" panose="020B0503030403020204" pitchFamily="34" charset="0"/>
            </a:endParaRPr>
          </a:p>
        </p:txBody>
      </p:sp>
      <p:sp>
        <p:nvSpPr>
          <p:cNvPr id="15" name="Rectangle 14"/>
          <p:cNvSpPr/>
          <p:nvPr userDrawn="1"/>
        </p:nvSpPr>
        <p:spPr>
          <a:xfrm>
            <a:off x="12192000" y="0"/>
            <a:ext cx="304800" cy="1892808"/>
          </a:xfrm>
          <a:prstGeom prst="rect">
            <a:avLst/>
          </a:prstGeom>
          <a:solidFill>
            <a:srgbClr val="FFFFFF">
              <a:alpha val="1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Myriad Pro" panose="020B0503030403020204" pitchFamily="34" charset="0"/>
            </a:endParaRPr>
          </a:p>
        </p:txBody>
      </p:sp>
      <p:sp>
        <p:nvSpPr>
          <p:cNvPr id="17" name="Rectangle 16"/>
          <p:cNvSpPr/>
          <p:nvPr userDrawn="1"/>
        </p:nvSpPr>
        <p:spPr>
          <a:xfrm rot="5400000">
            <a:off x="7287768" y="-5337618"/>
            <a:ext cx="54864" cy="14630401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Myriad Pro" panose="020B050303040302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533400"/>
            <a:ext cx="12192000" cy="1371600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1520" y="2186940"/>
            <a:ext cx="6464301" cy="767714"/>
          </a:xfrm>
        </p:spPr>
        <p:txBody>
          <a:bodyPr anchor="b"/>
          <a:lstStyle>
            <a:lvl1pPr marL="0" indent="0">
              <a:buNone/>
              <a:defRPr sz="3400" b="1"/>
            </a:lvl1pPr>
            <a:lvl2pPr marL="653110" indent="0">
              <a:buNone/>
              <a:defRPr sz="2900" b="1"/>
            </a:lvl2pPr>
            <a:lvl3pPr marL="1306220" indent="0">
              <a:buNone/>
              <a:defRPr sz="2600" b="1"/>
            </a:lvl3pPr>
            <a:lvl4pPr marL="1959331" indent="0">
              <a:buNone/>
              <a:defRPr sz="2300" b="1"/>
            </a:lvl4pPr>
            <a:lvl5pPr marL="2612441" indent="0">
              <a:buNone/>
              <a:defRPr sz="2300" b="1"/>
            </a:lvl5pPr>
            <a:lvl6pPr marL="3265551" indent="0">
              <a:buNone/>
              <a:defRPr sz="2300" b="1"/>
            </a:lvl6pPr>
            <a:lvl7pPr marL="3918661" indent="0">
              <a:buNone/>
              <a:defRPr sz="2300" b="1"/>
            </a:lvl7pPr>
            <a:lvl8pPr marL="4571771" indent="0">
              <a:buNone/>
              <a:defRPr sz="2300" b="1"/>
            </a:lvl8pPr>
            <a:lvl9pPr marL="5224882" indent="0">
              <a:buNone/>
              <a:defRPr sz="23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31520" y="2954654"/>
            <a:ext cx="6464301" cy="4741546"/>
          </a:xfrm>
        </p:spPr>
        <p:txBody>
          <a:bodyPr/>
          <a:lstStyle>
            <a:lvl1pPr>
              <a:defRPr sz="3400"/>
            </a:lvl1pPr>
            <a:lvl2pPr>
              <a:defRPr sz="2900"/>
            </a:lvl2pPr>
            <a:lvl3pPr>
              <a:defRPr sz="2600"/>
            </a:lvl3pPr>
            <a:lvl4pPr>
              <a:defRPr sz="2300"/>
            </a:lvl4pPr>
            <a:lvl5pPr>
              <a:defRPr sz="2300"/>
            </a:lvl5pPr>
            <a:lvl6pPr>
              <a:defRPr sz="2300"/>
            </a:lvl6pPr>
            <a:lvl7pPr>
              <a:defRPr sz="2300"/>
            </a:lvl7pPr>
            <a:lvl8pPr>
              <a:defRPr sz="2300"/>
            </a:lvl8pPr>
            <a:lvl9pPr>
              <a:defRPr sz="23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432041" y="2186940"/>
            <a:ext cx="6466840" cy="767714"/>
          </a:xfrm>
        </p:spPr>
        <p:txBody>
          <a:bodyPr anchor="b"/>
          <a:lstStyle>
            <a:lvl1pPr marL="0" indent="0">
              <a:buNone/>
              <a:defRPr sz="3400" b="1"/>
            </a:lvl1pPr>
            <a:lvl2pPr marL="653110" indent="0">
              <a:buNone/>
              <a:defRPr sz="2900" b="1"/>
            </a:lvl2pPr>
            <a:lvl3pPr marL="1306220" indent="0">
              <a:buNone/>
              <a:defRPr sz="2600" b="1"/>
            </a:lvl3pPr>
            <a:lvl4pPr marL="1959331" indent="0">
              <a:buNone/>
              <a:defRPr sz="2300" b="1"/>
            </a:lvl4pPr>
            <a:lvl5pPr marL="2612441" indent="0">
              <a:buNone/>
              <a:defRPr sz="2300" b="1"/>
            </a:lvl5pPr>
            <a:lvl6pPr marL="3265551" indent="0">
              <a:buNone/>
              <a:defRPr sz="2300" b="1"/>
            </a:lvl6pPr>
            <a:lvl7pPr marL="3918661" indent="0">
              <a:buNone/>
              <a:defRPr sz="2300" b="1"/>
            </a:lvl7pPr>
            <a:lvl8pPr marL="4571771" indent="0">
              <a:buNone/>
              <a:defRPr sz="2300" b="1"/>
            </a:lvl8pPr>
            <a:lvl9pPr marL="5224882" indent="0">
              <a:buNone/>
              <a:defRPr sz="23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432041" y="2954654"/>
            <a:ext cx="6466840" cy="4741546"/>
          </a:xfrm>
        </p:spPr>
        <p:txBody>
          <a:bodyPr/>
          <a:lstStyle>
            <a:lvl1pPr>
              <a:defRPr sz="3400"/>
            </a:lvl1pPr>
            <a:lvl2pPr>
              <a:defRPr sz="2900"/>
            </a:lvl2pPr>
            <a:lvl3pPr>
              <a:defRPr sz="2600"/>
            </a:lvl3pPr>
            <a:lvl4pPr>
              <a:defRPr sz="2300"/>
            </a:lvl4pPr>
            <a:lvl5pPr>
              <a:defRPr sz="2300"/>
            </a:lvl5pPr>
            <a:lvl6pPr>
              <a:defRPr sz="2300"/>
            </a:lvl6pPr>
            <a:lvl7pPr>
              <a:defRPr sz="2300"/>
            </a:lvl7pPr>
            <a:lvl8pPr>
              <a:defRPr sz="2300"/>
            </a:lvl8pPr>
            <a:lvl9pPr>
              <a:defRPr sz="23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2696964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Reduced 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6534151"/>
            <a:ext cx="14630400" cy="120700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Myriad Pro" panose="020B0503030403020204" pitchFamily="34" charset="0"/>
            </a:endParaRPr>
          </a:p>
        </p:txBody>
      </p:sp>
      <p:sp>
        <p:nvSpPr>
          <p:cNvPr id="9" name="Rectangle 8"/>
          <p:cNvSpPr/>
          <p:nvPr userDrawn="1"/>
        </p:nvSpPr>
        <p:spPr>
          <a:xfrm>
            <a:off x="0" y="6534151"/>
            <a:ext cx="1206502" cy="120700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Myriad Pro" panose="020B050303040302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 userDrawn="1">
            <p:ph type="title"/>
          </p:nvPr>
        </p:nvSpPr>
        <p:spPr>
          <a:xfrm>
            <a:off x="1219200" y="6477000"/>
            <a:ext cx="12954000" cy="1470950"/>
          </a:xfrm>
        </p:spPr>
        <p:txBody>
          <a:bodyPr anchor="ctr" anchorCtr="0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12" name="Rectangle 11"/>
          <p:cNvSpPr/>
          <p:nvPr userDrawn="1"/>
        </p:nvSpPr>
        <p:spPr>
          <a:xfrm rot="5400000">
            <a:off x="7287768" y="529783"/>
            <a:ext cx="54864" cy="14630401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Myriad Pro" panose="020B0503030403020204" pitchFamily="34" charset="0"/>
            </a:endParaRPr>
          </a:p>
        </p:txBody>
      </p:sp>
      <p:sp>
        <p:nvSpPr>
          <p:cNvPr id="14" name="Rectangle 13"/>
          <p:cNvSpPr/>
          <p:nvPr userDrawn="1"/>
        </p:nvSpPr>
        <p:spPr>
          <a:xfrm>
            <a:off x="12877800" y="6534151"/>
            <a:ext cx="1371600" cy="1207008"/>
          </a:xfrm>
          <a:prstGeom prst="rect">
            <a:avLst/>
          </a:prstGeom>
          <a:solidFill>
            <a:srgbClr val="FFFFFF">
              <a:alpha val="1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Myriad Pro" panose="020B0503030403020204" pitchFamily="34" charset="0"/>
            </a:endParaRPr>
          </a:p>
        </p:txBody>
      </p:sp>
      <p:sp>
        <p:nvSpPr>
          <p:cNvPr id="15" name="Rectangle 14"/>
          <p:cNvSpPr/>
          <p:nvPr userDrawn="1"/>
        </p:nvSpPr>
        <p:spPr>
          <a:xfrm>
            <a:off x="12192000" y="6534151"/>
            <a:ext cx="304800" cy="1207008"/>
          </a:xfrm>
          <a:prstGeom prst="rect">
            <a:avLst/>
          </a:prstGeom>
          <a:solidFill>
            <a:srgbClr val="FFFFFF">
              <a:alpha val="1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Myriad Pro" panose="020B05030304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737896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lain white bac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956539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plain white bac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67755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1520" y="0"/>
            <a:ext cx="13517880" cy="130829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9087274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-2239"/>
            <a:ext cx="14630400" cy="18928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Myriad Pro" panose="020B0503030403020204" pitchFamily="34" charset="0"/>
            </a:endParaRPr>
          </a:p>
        </p:txBody>
      </p:sp>
      <p:sp>
        <p:nvSpPr>
          <p:cNvPr id="5" name="Rectangle 4"/>
          <p:cNvSpPr/>
          <p:nvPr userDrawn="1"/>
        </p:nvSpPr>
        <p:spPr>
          <a:xfrm>
            <a:off x="12877800" y="0"/>
            <a:ext cx="1371600" cy="1892808"/>
          </a:xfrm>
          <a:prstGeom prst="rect">
            <a:avLst/>
          </a:prstGeom>
          <a:solidFill>
            <a:srgbClr val="FFFFFF">
              <a:alpha val="1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Myriad Pro" panose="020B0503030403020204" pitchFamily="34" charset="0"/>
            </a:endParaRPr>
          </a:p>
        </p:txBody>
      </p:sp>
      <p:sp>
        <p:nvSpPr>
          <p:cNvPr id="6" name="Rectangle 5"/>
          <p:cNvSpPr/>
          <p:nvPr userDrawn="1"/>
        </p:nvSpPr>
        <p:spPr>
          <a:xfrm>
            <a:off x="12192000" y="0"/>
            <a:ext cx="304800" cy="1892808"/>
          </a:xfrm>
          <a:prstGeom prst="rect">
            <a:avLst/>
          </a:prstGeom>
          <a:solidFill>
            <a:srgbClr val="FFFFFF">
              <a:alpha val="1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Myriad Pro" panose="020B0503030403020204" pitchFamily="34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44400" y="7182352"/>
            <a:ext cx="2077486" cy="871720"/>
          </a:xfrm>
          <a:prstGeom prst="rect">
            <a:avLst/>
          </a:prstGeom>
        </p:spPr>
      </p:pic>
      <p:sp>
        <p:nvSpPr>
          <p:cNvPr id="8" name="Rectangle 7"/>
          <p:cNvSpPr/>
          <p:nvPr userDrawn="1"/>
        </p:nvSpPr>
        <p:spPr>
          <a:xfrm>
            <a:off x="2238" y="-2239"/>
            <a:ext cx="1888331" cy="189280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Myriad Pro" panose="020B0503030403020204" pitchFamily="34" charset="0"/>
            </a:endParaRPr>
          </a:p>
        </p:txBody>
      </p:sp>
      <p:sp>
        <p:nvSpPr>
          <p:cNvPr id="9" name="Rectangle 8"/>
          <p:cNvSpPr/>
          <p:nvPr userDrawn="1"/>
        </p:nvSpPr>
        <p:spPr>
          <a:xfrm rot="5400000">
            <a:off x="7287768" y="-5337618"/>
            <a:ext cx="54864" cy="14630401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Myriad Pro" panose="020B0503030403020204" pitchFamily="34" charset="0"/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981200" y="0"/>
            <a:ext cx="12192000" cy="1905000"/>
          </a:xfrm>
          <a:prstGeom prst="rect">
            <a:avLst/>
          </a:prstGeom>
        </p:spPr>
        <p:txBody>
          <a:bodyPr vert="horz" lIns="130622" tIns="65311" rIns="130622" bIns="65311" rtlCol="0" anchor="b" anchorCtr="0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1520" y="2341244"/>
            <a:ext cx="13441680" cy="5659756"/>
          </a:xfrm>
          <a:prstGeom prst="rect">
            <a:avLst/>
          </a:prstGeom>
        </p:spPr>
        <p:txBody>
          <a:bodyPr vert="horz" lIns="130622" tIns="65311" rIns="130622" bIns="65311" rtlCol="0">
            <a:normAutofit/>
          </a:bodyPr>
          <a:lstStyle/>
          <a:p>
            <a:pPr marL="398463" lvl="0" indent="-398463"/>
            <a:r>
              <a:rPr lang="en-US" dirty="0"/>
              <a:t>Click to edit Master text styles</a:t>
            </a:r>
          </a:p>
          <a:p>
            <a:pPr marL="863600" lvl="1" indent="-400050"/>
            <a:r>
              <a:rPr lang="en-US" dirty="0"/>
              <a:t>Second level</a:t>
            </a:r>
          </a:p>
          <a:p>
            <a:pPr marL="1146175" lvl="2" indent="-231775"/>
            <a:r>
              <a:rPr lang="en-US" dirty="0"/>
              <a:t>Third level</a:t>
            </a:r>
          </a:p>
          <a:p>
            <a:pPr marL="1481138" lvl="3" indent="-28416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130000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2" r:id="rId3"/>
    <p:sldLayoutId id="2147483663" r:id="rId4"/>
    <p:sldLayoutId id="2147483653" r:id="rId5"/>
    <p:sldLayoutId id="2147483668" r:id="rId6"/>
    <p:sldLayoutId id="2147483664" r:id="rId7"/>
    <p:sldLayoutId id="2147483666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hf hdr="0" ftr="0" dt="0"/>
  <p:txStyles>
    <p:titleStyle>
      <a:lvl1pPr algn="l" defTabSz="1306220" rtl="0" eaLnBrk="1" latinLnBrk="0" hangingPunct="1">
        <a:lnSpc>
          <a:spcPct val="90000"/>
        </a:lnSpc>
        <a:spcBef>
          <a:spcPct val="0"/>
        </a:spcBef>
        <a:buNone/>
        <a:defRPr sz="6300" b="1" kern="1200">
          <a:solidFill>
            <a:schemeClr val="tx2"/>
          </a:solidFill>
          <a:latin typeface="Myriad Pro" panose="020B0503030403020204" pitchFamily="34" charset="0"/>
          <a:ea typeface="+mj-ea"/>
          <a:cs typeface="+mj-cs"/>
        </a:defRPr>
      </a:lvl1pPr>
    </p:titleStyle>
    <p:bodyStyle>
      <a:lvl1pPr marL="489833" indent="-489833" algn="l" defTabSz="1306220" rtl="0" eaLnBrk="1" latinLnBrk="0" hangingPunct="1">
        <a:lnSpc>
          <a:spcPct val="90000"/>
        </a:lnSpc>
        <a:spcBef>
          <a:spcPts val="1800"/>
        </a:spcBef>
        <a:buClr>
          <a:schemeClr val="accent4"/>
        </a:buClr>
        <a:buFont typeface="Wingdings" panose="05000000000000000000" pitchFamily="2" charset="2"/>
        <a:buChar char="§"/>
        <a:defRPr lang="en-US" sz="4000" kern="1200" dirty="0" smtClean="0">
          <a:solidFill>
            <a:schemeClr val="accent1"/>
          </a:solidFill>
          <a:latin typeface="Myriad Pro" panose="020B0503030403020204" pitchFamily="34" charset="0"/>
          <a:ea typeface="+mn-ea"/>
          <a:cs typeface="+mn-cs"/>
        </a:defRPr>
      </a:lvl1pPr>
      <a:lvl2pPr marL="1061304" indent="-408194" algn="l" defTabSz="1306220" rtl="0" eaLnBrk="1" latinLnBrk="0" hangingPunct="1">
        <a:lnSpc>
          <a:spcPct val="90000"/>
        </a:lnSpc>
        <a:spcBef>
          <a:spcPts val="1200"/>
        </a:spcBef>
        <a:buClr>
          <a:schemeClr val="accent4"/>
        </a:buClr>
        <a:buFont typeface="Arial" pitchFamily="34" charset="0"/>
        <a:buChar char="–"/>
        <a:defRPr lang="en-US" sz="3200" kern="1200" dirty="0" smtClean="0">
          <a:solidFill>
            <a:schemeClr val="accent1"/>
          </a:solidFill>
          <a:latin typeface="Myriad Pro" panose="020B0503030403020204" pitchFamily="34" charset="0"/>
          <a:ea typeface="+mn-ea"/>
          <a:cs typeface="+mn-cs"/>
        </a:defRPr>
      </a:lvl2pPr>
      <a:lvl3pPr marL="1632776" indent="-326555" algn="l" defTabSz="1306220" rtl="0" eaLnBrk="1" latinLnBrk="0" hangingPunct="1">
        <a:lnSpc>
          <a:spcPct val="90000"/>
        </a:lnSpc>
        <a:spcBef>
          <a:spcPts val="600"/>
        </a:spcBef>
        <a:buFont typeface="Arial" pitchFamily="34" charset="0"/>
        <a:buChar char="•"/>
        <a:defRPr lang="en-US" sz="2800" kern="1200" dirty="0" smtClean="0">
          <a:solidFill>
            <a:schemeClr val="accent1"/>
          </a:solidFill>
          <a:latin typeface="Myriad Pro" panose="020B0503030403020204" pitchFamily="34" charset="0"/>
          <a:ea typeface="+mn-ea"/>
          <a:cs typeface="+mn-cs"/>
        </a:defRPr>
      </a:lvl3pPr>
      <a:lvl4pPr marL="2285886" indent="-326555" algn="l" defTabSz="1306220" rtl="0" eaLnBrk="1" latinLnBrk="0" hangingPunct="1">
        <a:lnSpc>
          <a:spcPct val="90000"/>
        </a:lnSpc>
        <a:spcBef>
          <a:spcPts val="600"/>
        </a:spcBef>
        <a:buFont typeface="Arial" pitchFamily="34" charset="0"/>
        <a:buChar char="–"/>
        <a:defRPr lang="en-US" sz="2400" kern="1200" dirty="0" smtClean="0">
          <a:solidFill>
            <a:schemeClr val="accent1"/>
          </a:solidFill>
          <a:latin typeface="Myriad Pro" panose="020B0503030403020204" pitchFamily="34" charset="0"/>
          <a:ea typeface="+mn-ea"/>
          <a:cs typeface="+mn-cs"/>
        </a:defRPr>
      </a:lvl4pPr>
      <a:lvl5pPr marL="1774825" indent="-284163" algn="l" defTabSz="1306220" rtl="0" eaLnBrk="1" latinLnBrk="0" hangingPunct="1">
        <a:lnSpc>
          <a:spcPct val="90000"/>
        </a:lnSpc>
        <a:spcBef>
          <a:spcPts val="600"/>
        </a:spcBef>
        <a:buClr>
          <a:schemeClr val="accent2"/>
        </a:buClr>
        <a:buFont typeface="Arial" panose="020B0604020202020204" pitchFamily="34" charset="0"/>
        <a:buChar char="•"/>
        <a:defRPr lang="en-US" sz="2400" kern="1200" dirty="0">
          <a:solidFill>
            <a:schemeClr val="accent1"/>
          </a:solidFill>
          <a:latin typeface="Myriad Pro" panose="020B0503030403020204" pitchFamily="34" charset="0"/>
          <a:ea typeface="+mn-ea"/>
          <a:cs typeface="+mn-cs"/>
        </a:defRPr>
      </a:lvl5pPr>
      <a:lvl6pPr marL="3592106" indent="-326555" algn="l" defTabSz="1306220" rtl="0" eaLnBrk="1" latinLnBrk="0" hangingPunct="1">
        <a:spcBef>
          <a:spcPct val="20000"/>
        </a:spcBef>
        <a:buFont typeface="Arial" pitchFamily="34" charset="0"/>
        <a:buChar char="•"/>
        <a:defRPr sz="2900" kern="1200">
          <a:solidFill>
            <a:schemeClr val="tx1"/>
          </a:solidFill>
          <a:latin typeface="+mn-lt"/>
          <a:ea typeface="+mn-ea"/>
          <a:cs typeface="+mn-cs"/>
        </a:defRPr>
      </a:lvl6pPr>
      <a:lvl7pPr marL="4245216" indent="-326555" algn="l" defTabSz="1306220" rtl="0" eaLnBrk="1" latinLnBrk="0" hangingPunct="1">
        <a:spcBef>
          <a:spcPct val="20000"/>
        </a:spcBef>
        <a:buFont typeface="Arial" pitchFamily="34" charset="0"/>
        <a:buChar char="•"/>
        <a:defRPr sz="2900" kern="1200">
          <a:solidFill>
            <a:schemeClr val="tx1"/>
          </a:solidFill>
          <a:latin typeface="+mn-lt"/>
          <a:ea typeface="+mn-ea"/>
          <a:cs typeface="+mn-cs"/>
        </a:defRPr>
      </a:lvl7pPr>
      <a:lvl8pPr marL="4898327" indent="-326555" algn="l" defTabSz="1306220" rtl="0" eaLnBrk="1" latinLnBrk="0" hangingPunct="1">
        <a:spcBef>
          <a:spcPct val="20000"/>
        </a:spcBef>
        <a:buFont typeface="Arial" pitchFamily="34" charset="0"/>
        <a:buChar char="•"/>
        <a:defRPr sz="2900" kern="1200">
          <a:solidFill>
            <a:schemeClr val="tx1"/>
          </a:solidFill>
          <a:latin typeface="+mn-lt"/>
          <a:ea typeface="+mn-ea"/>
          <a:cs typeface="+mn-cs"/>
        </a:defRPr>
      </a:lvl8pPr>
      <a:lvl9pPr marL="5551437" indent="-326555" algn="l" defTabSz="1306220" rtl="0" eaLnBrk="1" latinLnBrk="0" hangingPunct="1">
        <a:spcBef>
          <a:spcPct val="20000"/>
        </a:spcBef>
        <a:buFont typeface="Arial" pitchFamily="34" charset="0"/>
        <a:buChar char="•"/>
        <a:defRPr sz="29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30622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53110" algn="l" defTabSz="130622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306220" algn="l" defTabSz="130622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3pPr>
      <a:lvl4pPr marL="1959331" algn="l" defTabSz="130622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4pPr>
      <a:lvl5pPr marL="2612441" algn="l" defTabSz="130622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5pPr>
      <a:lvl6pPr marL="3265551" algn="l" defTabSz="130622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6pPr>
      <a:lvl7pPr marL="3918661" algn="l" defTabSz="130622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7pPr>
      <a:lvl8pPr marL="4571771" algn="l" defTabSz="130622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8pPr>
      <a:lvl9pPr marL="5224882" algn="l" defTabSz="130622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hyperlink" Target="https://classic.rcanalytics.com/CBCT/CrossBorderCapitalTracker.aspx?Tab=Map&amp;OriginGeo=0.0.0.198.0.0.0.0.0.0.0.0.0&amp;DestinationGeo=0.0.0.1.0.0.0.0.0.0.0.0.0&amp;DestinationText_tx=United%20States&amp;OriginText_tx=Singapore&amp;PrefCurrency_id=1&amp;PrefPropertyMeasure_id=1&amp;DateRange_id=0&amp;Start_dt=1/1/2016&amp;End_dt=11/9/2016" TargetMode="External"/><Relationship Id="rId13" Type="http://schemas.openxmlformats.org/officeDocument/2006/relationships/hyperlink" Target="https://classic.rcanalytics.com/CBCT/CrossBorderCapitalTracker.aspx?Tab=Map&amp;OriginGeo=0.0.0.0.0.0.0.0.0.0.0.0.0&amp;DestinationGeo=0.0.0.1.0.0.65.0.0.0.0.0.0&amp;DestinationText_tx=Los%20Angeles&amp;OriginText_tx=Global%20(all%20continents)&amp;PrefCurrency_id=1&amp;PrefPropertyMeasure_id=1&amp;DateRange_id=0&amp;Start_dt=1/1/2016&amp;End_dt=11/9/2016" TargetMode="External"/><Relationship Id="rId18" Type="http://schemas.openxmlformats.org/officeDocument/2006/relationships/hyperlink" Target="https://classic.rcanalytics.com/CBCT/CrossBorderCapitalTracker.aspx?Tab=Map&amp;OriginGeo=0.0.0.0.0.0.0.0.0.0.0.0.0&amp;DestinationGeo=0.0.0.1.0.0.87.0.0.0.0.0.0&amp;DestinationText_tx=Phoenix&amp;OriginText_tx=Global%20(all%20continents)&amp;PrefCurrency_id=1&amp;PrefPropertyMeasure_id=1&amp;DateRange_id=0&amp;Start_dt=1/1/2016&amp;End_dt=11/9/2016" TargetMode="External"/><Relationship Id="rId3" Type="http://schemas.openxmlformats.org/officeDocument/2006/relationships/hyperlink" Target="https://classic.rcanalytics.com/CBCT/CrossBorderCapitalTracker.aspx?Tab=Map&amp;OriginGeo=0.0.0.40.0.0.0.0.0.0.0.0.0&amp;DestinationGeo=0.0.0.1.0.0.0.0.0.0.0.0.0&amp;DestinationText_tx=United%20States&amp;OriginText_tx=Canada&amp;PrefCurrency_id=1&amp;PrefPropertyMeasure_id=1&amp;DateRange_id=0&amp;Start_dt=1/1/2016&amp;End_dt=11/9/2016" TargetMode="External"/><Relationship Id="rId21" Type="http://schemas.openxmlformats.org/officeDocument/2006/relationships/hyperlink" Target="https://classic.rcanalytics.com/CBCT/CrossBorderCapitalTracker.aspx?Tab=Map&amp;OriginGeo=0.0.0.0.0.0.0.0.0.0.0.0.0&amp;DestinationGeo=0.0.0.1.0.0.0.0.0.0.0.0.0&amp;DestinationText_tx=United%20States&amp;OriginText_tx=All%20Sources&amp;PrefCurrency_id=1&amp;PrefPropertyMeasure_id=1&amp;DateRange_id=0&amp;Start_dt=1/1/2016&amp;End_dt=11/9/2016" TargetMode="External"/><Relationship Id="rId7" Type="http://schemas.openxmlformats.org/officeDocument/2006/relationships/hyperlink" Target="https://classic.rcanalytics.com/CBCT/CrossBorderCapitalTracker.aspx?Tab=Map&amp;OriginGeo=0.0.0.180.0.0.0.0.0.0.0.0.0&amp;DestinationGeo=0.0.0.1.0.0.0.0.0.0.0.0.0&amp;DestinationText_tx=United%20States&amp;OriginText_tx=Qatar&amp;PrefCurrency_id=1&amp;PrefPropertyMeasure_id=1&amp;DateRange_id=0&amp;Start_dt=1/1/2016&amp;End_dt=11/9/2016" TargetMode="External"/><Relationship Id="rId12" Type="http://schemas.openxmlformats.org/officeDocument/2006/relationships/hyperlink" Target="https://classic.rcanalytics.com/CBCT/CrossBorderCapitalTracker.aspx?Tab=Map&amp;OriginGeo=0.0.0.0.0.0.0.0.0.0.0.0.0&amp;DestinationGeo=0.0.0.1.0.0.67.0.0.0.0.0.0&amp;DestinationText_tx=Manhattan&amp;OriginText_tx=Global%20(all%20continents)&amp;PrefCurrency_id=1&amp;PrefPropertyMeasure_id=1&amp;DateRange_id=0&amp;Start_dt=1/1/2016&amp;End_dt=11/9/2016" TargetMode="External"/><Relationship Id="rId17" Type="http://schemas.openxmlformats.org/officeDocument/2006/relationships/hyperlink" Target="https://classic.rcanalytics.com/CBCT/CrossBorderCapitalTracker.aspx?Tab=Map&amp;OriginGeo=0.0.0.0.0.0.0.0.0.0.0.0.0&amp;DestinationGeo=0.0.0.1.0.0.36.0.0.0.0.0.0&amp;DestinationText_tx=Dallas&amp;OriginText_tx=Global%20(all%20continents)&amp;PrefCurrency_id=1&amp;PrefPropertyMeasure_id=1&amp;DateRange_id=0&amp;Start_dt=1/1/2016&amp;End_dt=11/9/2016" TargetMode="External"/><Relationship Id="rId2" Type="http://schemas.openxmlformats.org/officeDocument/2006/relationships/hyperlink" Target="https://classic.rcanalytics.com/CBCT/CrossBorderCapitalTracker.aspx?Tab=Map&amp;OriginGeo=0.0.0.46.0.0.0.0.0.0.0.0.0&amp;DestinationGeo=0.0.0.1.0.0.0.0.0.0.0.0.0&amp;DestinationText_tx=United%20States&amp;OriginText_tx=China&amp;PrefCurrency_id=1&amp;PrefPropertyMeasure_id=1&amp;DateRange_id=0&amp;Start_dt=1/1/2016&amp;End_dt=11/9/2016" TargetMode="External"/><Relationship Id="rId16" Type="http://schemas.openxmlformats.org/officeDocument/2006/relationships/hyperlink" Target="https://classic.rcanalytics.com/CBCT/CrossBorderCapitalTracker.aspx?Tab=Map&amp;OriginGeo=0.0.0.0.0.0.0.0.0.0.0.0.0&amp;DestinationGeo=0.0.0.1.0.0.29.0.0.0.0.0.0&amp;DestinationText_tx=Chicago&amp;OriginText_tx=Global%20(all%20continents)&amp;PrefCurrency_id=1&amp;PrefPropertyMeasure_id=1&amp;DateRange_id=0&amp;Start_dt=1/1/2016&amp;End_dt=11/9/2016" TargetMode="External"/><Relationship Id="rId20" Type="http://schemas.openxmlformats.org/officeDocument/2006/relationships/hyperlink" Target="https://classic.rcanalytics.com/CBCT/CrossBorderCapitalTracker.aspx?Tab=Map&amp;OriginGeo=0.0.0.0.0.0.0.0.0.0.0.0.0&amp;DestinationGeo=0.0.0.1.0.0.98.0.0.0.0.0.0&amp;DestinationText_tx=San%20Diego&amp;OriginText_tx=Global%20(all%20continents)&amp;PrefCurrency_id=1&amp;PrefPropertyMeasure_id=1&amp;DateRange_id=0&amp;Start_dt=1/1/2016&amp;End_dt=11/9/2016" TargetMode="External"/><Relationship Id="rId1" Type="http://schemas.openxmlformats.org/officeDocument/2006/relationships/slideLayout" Target="../slideLayouts/slideLayout3.xml"/><Relationship Id="rId6" Type="http://schemas.openxmlformats.org/officeDocument/2006/relationships/hyperlink" Target="https://classic.rcanalytics.com/CBCT/CrossBorderCapitalTracker.aspx?Tab=Map&amp;OriginGeo=0.0.0.99.0.0.0.0.0.0.0.0.0&amp;DestinationGeo=0.0.0.1.0.0.0.0.0.0.0.0.0&amp;DestinationText_tx=United%20States&amp;OriginText_tx=Hong%20Kong&amp;PrefCurrency_id=1&amp;PrefPropertyMeasure_id=1&amp;DateRange_id=0&amp;Start_dt=1/1/2016&amp;End_dt=11/9/2016" TargetMode="External"/><Relationship Id="rId11" Type="http://schemas.openxmlformats.org/officeDocument/2006/relationships/hyperlink" Target="https://classic.rcanalytics.com/CBCT/CrossBorderCapitalTracker.aspx?Tab=Map&amp;OriginGeo=0.0.0.0.0.0.0.0.0.0.0.0.0&amp;DestinationGeo=0.0.0.1.0.0.0.0.0.0.0.0.0&amp;DestinationText_tx=United%20States&amp;OriginText_tx=Global%20(all%20continents)&amp;PrefCurrency_id=1&amp;PrefPropertyMeasure_id=1&amp;DateRange_id=0&amp;Start_dt=1/1/2016&amp;End_dt=11/9/2016" TargetMode="External"/><Relationship Id="rId5" Type="http://schemas.openxmlformats.org/officeDocument/2006/relationships/hyperlink" Target="https://classic.rcanalytics.com/CBCT/CrossBorderCapitalTracker.aspx?Tab=Map&amp;OriginGeo=0.0.0.118.0.0.0.0.0.0.0.0.0&amp;DestinationGeo=0.0.0.1.0.0.0.0.0.0.0.0.0&amp;DestinationText_tx=United%20States&amp;OriginText_tx=South%20Korea&amp;PrefCurrency_id=1&amp;PrefPropertyMeasure_id=1&amp;DateRange_id=0&amp;Start_dt=1/1/2016&amp;End_dt=11/9/2016" TargetMode="External"/><Relationship Id="rId15" Type="http://schemas.openxmlformats.org/officeDocument/2006/relationships/hyperlink" Target="https://classic.rcanalytics.com/CBCT/CrossBorderCapitalTracker.aspx?Tab=Map&amp;OriginGeo=0.0.0.0.0.0.0.0.0.0.0.0.0&amp;DestinationGeo=0.0.0.1.0.0.39.0.0.0.0.0.0&amp;DestinationText_tx=DC&amp;OriginText_tx=Global%20(all%20continents)&amp;PrefCurrency_id=1&amp;PrefPropertyMeasure_id=1&amp;DateRange_id=0&amp;Start_dt=1/1/2016&amp;End_dt=11/9/2016" TargetMode="External"/><Relationship Id="rId10" Type="http://schemas.openxmlformats.org/officeDocument/2006/relationships/hyperlink" Target="https://classic.rcanalytics.com/CBCT/CrossBorderCapitalTracker.aspx?Tab=Map&amp;OriginGeo=0.0.0.193.0.0.0.0.0.0.0.0.0&amp;DestinationGeo=0.0.0.1.0.0.0.0.0.0.0.0.0&amp;DestinationText_tx=United%20States&amp;OriginText_tx=Saudi%20Arabia&amp;PrefCurrency_id=1&amp;PrefPropertyMeasure_id=1&amp;DateRange_id=0&amp;Start_dt=1/1/2016&amp;End_dt=11/9/2016" TargetMode="External"/><Relationship Id="rId19" Type="http://schemas.openxmlformats.org/officeDocument/2006/relationships/hyperlink" Target="https://classic.rcanalytics.com/CBCT/CrossBorderCapitalTracker.aspx?Tab=Map&amp;OriginGeo=0.0.0.0.0.0.0.0.0.0.0.0.0&amp;DestinationGeo=0.0.0.1.0.0.22.0.0.0.0.0.0&amp;DestinationText_tx=Boston&amp;OriginText_tx=Global%20(all%20continents)&amp;PrefCurrency_id=1&amp;PrefPropertyMeasure_id=1&amp;DateRange_id=0&amp;Start_dt=1/1/2016&amp;End_dt=11/9/2016" TargetMode="External"/><Relationship Id="rId4" Type="http://schemas.openxmlformats.org/officeDocument/2006/relationships/hyperlink" Target="https://classic.rcanalytics.com/CBCT/CrossBorderCapitalTracker.aspx?Tab=Map&amp;OriginGeo=0.0.0.82.0.0.0.0.0.0.0.0.0&amp;DestinationGeo=0.0.0.1.0.0.0.0.0.0.0.0.0&amp;DestinationText_tx=United%20States&amp;OriginText_tx=Germany&amp;PrefCurrency_id=1&amp;PrefPropertyMeasure_id=1&amp;DateRange_id=0&amp;Start_dt=1/1/2016&amp;End_dt=11/9/2016" TargetMode="External"/><Relationship Id="rId9" Type="http://schemas.openxmlformats.org/officeDocument/2006/relationships/hyperlink" Target="https://classic.rcanalytics.com/CBCT/CrossBorderCapitalTracker.aspx?Tab=Map&amp;OriginGeo=0.0.0.212.0.0.0.0.0.0.0.0.0&amp;DestinationGeo=0.0.0.1.0.0.0.0.0.0.0.0.0&amp;DestinationText_tx=United%20States&amp;OriginText_tx=Switzerland&amp;PrefCurrency_id=1&amp;PrefPropertyMeasure_id=1&amp;DateRange_id=0&amp;Start_dt=1/1/2016&amp;End_dt=11/9/2016" TargetMode="External"/><Relationship Id="rId14" Type="http://schemas.openxmlformats.org/officeDocument/2006/relationships/hyperlink" Target="https://classic.rcanalytics.com/CBCT/CrossBorderCapitalTracker.aspx?Tab=Map&amp;OriginGeo=0.0.0.0.0.0.0.0.0.0.0.0.0&amp;DestinationGeo=0.0.0.1.0.0.99.0.0.0.0.0.0&amp;DestinationText_tx=San%20Francisco&amp;OriginText_tx=Global%20(all%20continents)&amp;PrefCurrency_id=1&amp;PrefPropertyMeasure_id=1&amp;DateRange_id=0&amp;Start_dt=1/1/2016&amp;End_dt=11/9/2016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207500" y="6883400"/>
            <a:ext cx="45339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/>
              <a:t>Richard A. Hanson</a:t>
            </a:r>
            <a:endParaRPr lang="en-US" sz="4000" dirty="0"/>
          </a:p>
        </p:txBody>
      </p:sp>
      <p:sp>
        <p:nvSpPr>
          <p:cNvPr id="3" name="TextBox 2"/>
          <p:cNvSpPr txBox="1"/>
          <p:nvPr/>
        </p:nvSpPr>
        <p:spPr>
          <a:xfrm>
            <a:off x="5359400" y="3035300"/>
            <a:ext cx="91186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 </a:t>
            </a:r>
            <a:r>
              <a:rPr lang="en-US" sz="4800" dirty="0" smtClean="0">
                <a:solidFill>
                  <a:schemeClr val="tx2"/>
                </a:solidFill>
              </a:rPr>
              <a:t>The Economic Effect of the </a:t>
            </a:r>
          </a:p>
          <a:p>
            <a:r>
              <a:rPr lang="en-US" sz="4800" dirty="0">
                <a:solidFill>
                  <a:schemeClr val="tx2"/>
                </a:solidFill>
              </a:rPr>
              <a:t> </a:t>
            </a:r>
            <a:r>
              <a:rPr lang="en-US" sz="4800" dirty="0" smtClean="0">
                <a:solidFill>
                  <a:schemeClr val="tx2"/>
                </a:solidFill>
              </a:rPr>
              <a:t>2016 Elections  on the </a:t>
            </a:r>
          </a:p>
          <a:p>
            <a:r>
              <a:rPr lang="en-US" sz="4800" dirty="0">
                <a:solidFill>
                  <a:schemeClr val="tx2"/>
                </a:solidFill>
              </a:rPr>
              <a:t> </a:t>
            </a:r>
            <a:r>
              <a:rPr lang="en-US" sz="4800" dirty="0" smtClean="0">
                <a:solidFill>
                  <a:schemeClr val="tx2"/>
                </a:solidFill>
              </a:rPr>
              <a:t>Real Estate Industry</a:t>
            </a:r>
            <a:endParaRPr lang="en-US" sz="4800" dirty="0"/>
          </a:p>
        </p:txBody>
      </p:sp>
    </p:spTree>
    <p:extLst>
      <p:ext uri="{BB962C8B-B14F-4D97-AF65-F5344CB8AC3E}">
        <p14:creationId xmlns:p14="http://schemas.microsoft.com/office/powerpoint/2010/main" val="19014762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U.S. Investment Market: </a:t>
            </a:r>
            <a:br>
              <a:rPr lang="en-US" dirty="0"/>
            </a:br>
            <a:r>
              <a:rPr lang="en-US" dirty="0"/>
              <a:t>Buyer Types </a:t>
            </a:r>
          </a:p>
        </p:txBody>
      </p:sp>
      <p:graphicFrame>
        <p:nvGraphicFramePr>
          <p:cNvPr id="5" name="Chart 4">
            <a:extLst>
              <a:ext uri="{FF2B5EF4-FFF2-40B4-BE49-F238E27FC236}">
                <a16:creationId xmlns="" xmlns:a16="http://schemas.microsoft.com/office/drawing/2014/main" id="{E2B9080D-AA95-4F5B-BEF4-E5526647DC0D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937613963"/>
              </p:ext>
            </p:extLst>
          </p:nvPr>
        </p:nvGraphicFramePr>
        <p:xfrm>
          <a:off x="3057525" y="1229151"/>
          <a:ext cx="10039350" cy="743859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140368" y="7935119"/>
            <a:ext cx="241032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>
                <a:solidFill>
                  <a:srgbClr val="002060"/>
                </a:solidFill>
                <a:latin typeface="Myriad Pro" pitchFamily="34" charset="0"/>
              </a:rPr>
              <a:t>Source: Real Capital Analytics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8623005" y="5316279"/>
            <a:ext cx="88250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chemeClr val="tx2"/>
                </a:solidFill>
              </a:rPr>
              <a:t>$186.8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040372" y="6592186"/>
            <a:ext cx="65921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chemeClr val="tx2"/>
                </a:solidFill>
              </a:rPr>
              <a:t>$17.8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40368" y="7350344"/>
            <a:ext cx="255877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rgbClr val="C00000"/>
                </a:solidFill>
              </a:rPr>
              <a:t>Note: Transactional volume shown in millions. 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3716001" y="7886703"/>
            <a:ext cx="96338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A3F7D79C-CABB-4230-8B90-0E68EACE67BE}" type="slidenum">
              <a:rPr lang="en-US" sz="1600" smtClean="0"/>
              <a:t>10</a:t>
            </a:fld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294781272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5" name="Chart 1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144578653"/>
              </p:ext>
            </p:extLst>
          </p:nvPr>
        </p:nvGraphicFramePr>
        <p:xfrm>
          <a:off x="350520" y="2947114"/>
          <a:ext cx="13517880" cy="445517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000" dirty="0"/>
              <a:t>U.S. Economic Overview</a:t>
            </a:r>
          </a:p>
        </p:txBody>
      </p:sp>
      <p:sp>
        <p:nvSpPr>
          <p:cNvPr id="8" name="Oval 7"/>
          <p:cNvSpPr/>
          <p:nvPr/>
        </p:nvSpPr>
        <p:spPr>
          <a:xfrm>
            <a:off x="13363440" y="5011690"/>
            <a:ext cx="487656" cy="456511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306168"/>
            <a:endParaRPr lang="en-US" sz="3120" dirty="0">
              <a:solidFill>
                <a:srgbClr val="FFFFFF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71881" y="2270286"/>
            <a:ext cx="234902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306168"/>
            <a:r>
              <a:rPr lang="en-US" sz="2400" b="1" dirty="0">
                <a:solidFill>
                  <a:srgbClr val="002060"/>
                </a:solidFill>
                <a:latin typeface="Myriad Pro" pitchFamily="34" charset="0"/>
              </a:rPr>
              <a:t>Percent Unemployed</a:t>
            </a:r>
          </a:p>
        </p:txBody>
      </p:sp>
      <p:sp>
        <p:nvSpPr>
          <p:cNvPr id="10" name="Rectangle 9"/>
          <p:cNvSpPr/>
          <p:nvPr/>
        </p:nvSpPr>
        <p:spPr>
          <a:xfrm>
            <a:off x="5118100" y="3101658"/>
            <a:ext cx="4159250" cy="839895"/>
          </a:xfrm>
          <a:prstGeom prst="rect">
            <a:avLst/>
          </a:prstGeom>
          <a:solidFill>
            <a:schemeClr val="tx2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306168"/>
            <a:r>
              <a:rPr lang="en-US" sz="2800" dirty="0">
                <a:solidFill>
                  <a:srgbClr val="002060"/>
                </a:solidFill>
                <a:latin typeface="Myriad Pro" pitchFamily="34" charset="0"/>
              </a:rPr>
              <a:t>U.S. Unemployment Peaked Oct ‘09 at 10%</a:t>
            </a:r>
          </a:p>
        </p:txBody>
      </p:sp>
      <p:sp>
        <p:nvSpPr>
          <p:cNvPr id="11" name="Rectangular Callout 10"/>
          <p:cNvSpPr/>
          <p:nvPr/>
        </p:nvSpPr>
        <p:spPr>
          <a:xfrm>
            <a:off x="11565096" y="3065559"/>
            <a:ext cx="2286000" cy="1373435"/>
          </a:xfrm>
          <a:prstGeom prst="wedgeRectCallout">
            <a:avLst>
              <a:gd name="adj1" fmla="val 36839"/>
              <a:gd name="adj2" fmla="val 92407"/>
            </a:avLst>
          </a:prstGeom>
          <a:solidFill>
            <a:schemeClr val="tx2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306168"/>
            <a:r>
              <a:rPr lang="en-US" sz="3120" b="1" dirty="0">
                <a:solidFill>
                  <a:srgbClr val="002060"/>
                </a:solidFill>
                <a:latin typeface="Myriad Pro"/>
              </a:rPr>
              <a:t>4.9% in October ‘16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63024" y="7940746"/>
            <a:ext cx="3017520" cy="3139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306168"/>
            <a:r>
              <a:rPr lang="en-US" sz="1440" b="1" dirty="0">
                <a:solidFill>
                  <a:srgbClr val="002060"/>
                </a:solidFill>
                <a:latin typeface="Myriad Pro" pitchFamily="34" charset="0"/>
              </a:rPr>
              <a:t>Source: BLS.gov`</a:t>
            </a:r>
          </a:p>
        </p:txBody>
      </p:sp>
      <p:sp>
        <p:nvSpPr>
          <p:cNvPr id="6" name="TextBox 8"/>
          <p:cNvSpPr txBox="1">
            <a:spLocks noChangeArrowheads="1"/>
          </p:cNvSpPr>
          <p:nvPr/>
        </p:nvSpPr>
        <p:spPr bwMode="auto">
          <a:xfrm>
            <a:off x="4381499" y="2233720"/>
            <a:ext cx="5455922" cy="5170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85336" tIns="42667" rIns="85336" bIns="42667">
            <a:spAutoFit/>
          </a:bodyPr>
          <a:lstStyle/>
          <a:p>
            <a:pPr defTabSz="1095332"/>
            <a:r>
              <a:rPr lang="en-US" sz="2800" b="1" dirty="0">
                <a:solidFill>
                  <a:srgbClr val="002060"/>
                </a:solidFill>
                <a:latin typeface="Myriad Pro" pitchFamily="34" charset="0"/>
                <a:cs typeface="Arial" charset="0"/>
              </a:rPr>
              <a:t>Historical Unemployment Rate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3734268" y="7870374"/>
            <a:ext cx="102313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2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9434022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8" name="Chart 1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941573750"/>
              </p:ext>
            </p:extLst>
          </p:nvPr>
        </p:nvGraphicFramePr>
        <p:xfrm>
          <a:off x="377530" y="2624493"/>
          <a:ext cx="13881100" cy="527458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16089" y="7899075"/>
            <a:ext cx="1996440" cy="332399"/>
          </a:xfrm>
          <a:prstGeom prst="rect">
            <a:avLst/>
          </a:prstGeom>
          <a:noFill/>
        </p:spPr>
        <p:txBody>
          <a:bodyPr wrap="square" lIns="109728" tIns="54864" rIns="109728" bIns="54864" rtlCol="0">
            <a:spAutoFit/>
          </a:bodyPr>
          <a:lstStyle/>
          <a:p>
            <a:pPr defTabSz="1306168"/>
            <a:r>
              <a:rPr lang="en-US" sz="1400" b="1" dirty="0">
                <a:solidFill>
                  <a:srgbClr val="002060"/>
                </a:solidFill>
                <a:latin typeface="Myriad Pro" pitchFamily="34" charset="0"/>
              </a:rPr>
              <a:t>Source: BLS.gov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8096173" y="1963635"/>
            <a:ext cx="6162457" cy="1218795"/>
          </a:xfrm>
          <a:prstGeom prst="rect">
            <a:avLst/>
          </a:prstGeom>
          <a:noFill/>
        </p:spPr>
        <p:txBody>
          <a:bodyPr wrap="square" lIns="109728" tIns="54864" rIns="109728" bIns="54864" rtlCol="0">
            <a:spAutoFit/>
          </a:bodyPr>
          <a:lstStyle/>
          <a:p>
            <a:r>
              <a:rPr lang="en-US" sz="2400" b="1" dirty="0">
                <a:solidFill>
                  <a:srgbClr val="002060"/>
                </a:solidFill>
                <a:latin typeface="Myriad Pro" panose="020B0503030403020204" pitchFamily="34" charset="0"/>
              </a:rPr>
              <a:t>Over-the-year employment change by major industry, October 2015-October 2016</a:t>
            </a:r>
            <a:br>
              <a:rPr lang="en-US" sz="2400" b="1" dirty="0">
                <a:solidFill>
                  <a:srgbClr val="002060"/>
                </a:solidFill>
                <a:latin typeface="Myriad Pro" panose="020B0503030403020204" pitchFamily="34" charset="0"/>
              </a:rPr>
            </a:br>
            <a:r>
              <a:rPr lang="en-US" sz="2400" b="1" dirty="0">
                <a:solidFill>
                  <a:srgbClr val="002060"/>
                </a:solidFill>
                <a:latin typeface="Myriad Pro" panose="020B0503030403020204" pitchFamily="34" charset="0"/>
              </a:rPr>
              <a:t>(12-month percent change shown)</a:t>
            </a:r>
          </a:p>
        </p:txBody>
      </p:sp>
      <p:sp>
        <p:nvSpPr>
          <p:cNvPr id="20" name="TextBox 1"/>
          <p:cNvSpPr txBox="1"/>
          <p:nvPr/>
        </p:nvSpPr>
        <p:spPr>
          <a:xfrm>
            <a:off x="16089" y="2216090"/>
            <a:ext cx="5342492" cy="454678"/>
          </a:xfrm>
          <a:prstGeom prst="rect">
            <a:avLst/>
          </a:prstGeom>
        </p:spPr>
        <p:txBody>
          <a:bodyPr wrap="square" lIns="109728" tIns="54864" rIns="109728" bIns="54864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b="1" dirty="0">
                <a:solidFill>
                  <a:srgbClr val="002060"/>
                </a:solidFill>
                <a:latin typeface="Myriad Pro" panose="020B0503030403020204" pitchFamily="34" charset="0"/>
              </a:rPr>
              <a:t>12-month net job change (thousands)</a:t>
            </a:r>
          </a:p>
        </p:txBody>
      </p:sp>
      <p:sp>
        <p:nvSpPr>
          <p:cNvPr id="17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/>
              <a:t>Employment Drivers: </a:t>
            </a:r>
            <a:br>
              <a:rPr lang="en-US" sz="4000" dirty="0"/>
            </a:br>
            <a:r>
              <a:rPr lang="en-US" sz="4000" dirty="0"/>
              <a:t>Education, Health Care &amp; </a:t>
            </a:r>
            <a:r>
              <a:rPr lang="en-US" sz="3600" dirty="0"/>
              <a:t>Professional</a:t>
            </a:r>
            <a:r>
              <a:rPr lang="en-US" sz="4000" dirty="0"/>
              <a:t> Services Lead 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10980051" y="5722475"/>
            <a:ext cx="954081" cy="357021"/>
          </a:xfrm>
          <a:prstGeom prst="rect">
            <a:avLst/>
          </a:prstGeom>
          <a:noFill/>
        </p:spPr>
        <p:txBody>
          <a:bodyPr wrap="square" lIns="109728" tIns="54864" rIns="109728" bIns="54864" rtlCol="0">
            <a:spAutoFit/>
          </a:bodyPr>
          <a:lstStyle/>
          <a:p>
            <a:r>
              <a:rPr lang="en-US" sz="1600" b="1" dirty="0">
                <a:solidFill>
                  <a:srgbClr val="002060"/>
                </a:solidFill>
                <a:latin typeface="Myriad Pro" panose="020B0503030403020204" pitchFamily="34" charset="0"/>
              </a:rPr>
              <a:t>2.5%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6144034" y="5734645"/>
            <a:ext cx="723501" cy="357021"/>
          </a:xfrm>
          <a:prstGeom prst="rect">
            <a:avLst/>
          </a:prstGeom>
          <a:noFill/>
        </p:spPr>
        <p:txBody>
          <a:bodyPr wrap="square" lIns="109728" tIns="54864" rIns="109728" bIns="54864" rtlCol="0">
            <a:spAutoFit/>
          </a:bodyPr>
          <a:lstStyle/>
          <a:p>
            <a:r>
              <a:rPr lang="en-US" sz="1600" b="1" dirty="0">
                <a:solidFill>
                  <a:srgbClr val="002060"/>
                </a:solidFill>
                <a:latin typeface="Myriad Pro" panose="020B0503030403020204" pitchFamily="34" charset="0"/>
              </a:rPr>
              <a:t>2.6%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1376568" y="5748906"/>
            <a:ext cx="1006646" cy="357021"/>
          </a:xfrm>
          <a:prstGeom prst="rect">
            <a:avLst/>
          </a:prstGeom>
          <a:noFill/>
        </p:spPr>
        <p:txBody>
          <a:bodyPr wrap="square" lIns="109728" tIns="54864" rIns="109728" bIns="54864" rtlCol="0">
            <a:spAutoFit/>
          </a:bodyPr>
          <a:lstStyle/>
          <a:p>
            <a:r>
              <a:rPr lang="en-US" sz="1600" b="1" dirty="0">
                <a:solidFill>
                  <a:srgbClr val="002060"/>
                </a:solidFill>
                <a:latin typeface="Myriad Pro" panose="020B0503030403020204" pitchFamily="34" charset="0"/>
              </a:rPr>
              <a:t>2.7%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3778801" y="5736596"/>
            <a:ext cx="685909" cy="357021"/>
          </a:xfrm>
          <a:prstGeom prst="rect">
            <a:avLst/>
          </a:prstGeom>
          <a:noFill/>
        </p:spPr>
        <p:txBody>
          <a:bodyPr wrap="square" lIns="109728" tIns="54864" rIns="109728" bIns="54864" rtlCol="0">
            <a:spAutoFit/>
          </a:bodyPr>
          <a:lstStyle/>
          <a:p>
            <a:r>
              <a:rPr lang="en-US" sz="1600" b="1" dirty="0">
                <a:solidFill>
                  <a:srgbClr val="002060"/>
                </a:solidFill>
                <a:latin typeface="Myriad Pro" panose="020B0503030403020204" pitchFamily="34" charset="0"/>
              </a:rPr>
              <a:t>1.3%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2581075" y="5748905"/>
            <a:ext cx="757216" cy="357021"/>
          </a:xfrm>
          <a:prstGeom prst="rect">
            <a:avLst/>
          </a:prstGeom>
          <a:noFill/>
        </p:spPr>
        <p:txBody>
          <a:bodyPr wrap="square" lIns="109728" tIns="54864" rIns="109728" bIns="54864" rtlCol="0">
            <a:spAutoFit/>
          </a:bodyPr>
          <a:lstStyle/>
          <a:p>
            <a:r>
              <a:rPr lang="en-US" sz="1600" b="1" dirty="0">
                <a:solidFill>
                  <a:srgbClr val="002060"/>
                </a:solidFill>
                <a:latin typeface="Myriad Pro" panose="020B0503030403020204" pitchFamily="34" charset="0"/>
              </a:rPr>
              <a:t>2.6%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4964000" y="5735716"/>
            <a:ext cx="791559" cy="357021"/>
          </a:xfrm>
          <a:prstGeom prst="rect">
            <a:avLst/>
          </a:prstGeom>
          <a:noFill/>
        </p:spPr>
        <p:txBody>
          <a:bodyPr wrap="square" lIns="109728" tIns="54864" rIns="109728" bIns="54864" rtlCol="0">
            <a:spAutoFit/>
          </a:bodyPr>
          <a:lstStyle/>
          <a:p>
            <a:r>
              <a:rPr lang="en-US" sz="1600" b="1" dirty="0">
                <a:solidFill>
                  <a:srgbClr val="002060"/>
                </a:solidFill>
                <a:latin typeface="Myriad Pro" panose="020B0503030403020204" pitchFamily="34" charset="0"/>
              </a:rPr>
              <a:t>1.9%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12180311" y="5732193"/>
            <a:ext cx="803218" cy="357021"/>
          </a:xfrm>
          <a:prstGeom prst="rect">
            <a:avLst/>
          </a:prstGeom>
          <a:noFill/>
        </p:spPr>
        <p:txBody>
          <a:bodyPr wrap="square" lIns="109728" tIns="54864" rIns="109728" bIns="54864" rtlCol="0">
            <a:spAutoFit/>
          </a:bodyPr>
          <a:lstStyle/>
          <a:p>
            <a:r>
              <a:rPr lang="en-US" sz="1600" b="1" dirty="0">
                <a:solidFill>
                  <a:srgbClr val="002060"/>
                </a:solidFill>
                <a:latin typeface="Myriad Pro" panose="020B0503030403020204" pitchFamily="34" charset="0"/>
              </a:rPr>
              <a:t>0.3%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7318080" y="5477480"/>
            <a:ext cx="778093" cy="357021"/>
          </a:xfrm>
          <a:prstGeom prst="rect">
            <a:avLst/>
          </a:prstGeom>
          <a:noFill/>
        </p:spPr>
        <p:txBody>
          <a:bodyPr wrap="square" lIns="109728" tIns="54864" rIns="109728" bIns="54864" rtlCol="0">
            <a:spAutoFit/>
          </a:bodyPr>
          <a:lstStyle/>
          <a:p>
            <a:r>
              <a:rPr lang="en-US" sz="1600" b="1" dirty="0">
                <a:solidFill>
                  <a:srgbClr val="C00000"/>
                </a:solidFill>
                <a:latin typeface="Myriad Pro" panose="020B0503030403020204" pitchFamily="34" charset="0"/>
              </a:rPr>
              <a:t>-0.5%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8573409" y="5735785"/>
            <a:ext cx="731910" cy="357021"/>
          </a:xfrm>
          <a:prstGeom prst="rect">
            <a:avLst/>
          </a:prstGeom>
          <a:noFill/>
        </p:spPr>
        <p:txBody>
          <a:bodyPr wrap="square" lIns="109728" tIns="54864" rIns="109728" bIns="54864" rtlCol="0">
            <a:spAutoFit/>
          </a:bodyPr>
          <a:lstStyle/>
          <a:p>
            <a:r>
              <a:rPr lang="en-US" sz="1600" b="1" dirty="0">
                <a:solidFill>
                  <a:srgbClr val="002060"/>
                </a:solidFill>
                <a:latin typeface="Myriad Pro" panose="020B0503030403020204" pitchFamily="34" charset="0"/>
              </a:rPr>
              <a:t>2.1%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9789141" y="5745432"/>
            <a:ext cx="816131" cy="357021"/>
          </a:xfrm>
          <a:prstGeom prst="rect">
            <a:avLst/>
          </a:prstGeom>
          <a:noFill/>
        </p:spPr>
        <p:txBody>
          <a:bodyPr wrap="square" lIns="109728" tIns="54864" rIns="109728" bIns="54864" rtlCol="0">
            <a:spAutoFit/>
          </a:bodyPr>
          <a:lstStyle/>
          <a:p>
            <a:r>
              <a:rPr lang="en-US" sz="1600" b="1" dirty="0">
                <a:solidFill>
                  <a:srgbClr val="002060"/>
                </a:solidFill>
                <a:latin typeface="Myriad Pro" panose="020B0503030403020204" pitchFamily="34" charset="0"/>
              </a:rPr>
              <a:t>1.4%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13251478" y="5485973"/>
            <a:ext cx="919109" cy="357021"/>
          </a:xfrm>
          <a:prstGeom prst="rect">
            <a:avLst/>
          </a:prstGeom>
          <a:noFill/>
        </p:spPr>
        <p:txBody>
          <a:bodyPr wrap="square" lIns="109728" tIns="54864" rIns="109728" bIns="54864" rtlCol="0">
            <a:spAutoFit/>
          </a:bodyPr>
          <a:lstStyle/>
          <a:p>
            <a:r>
              <a:rPr lang="en-US" sz="1600" b="1" dirty="0">
                <a:solidFill>
                  <a:srgbClr val="C00000"/>
                </a:solidFill>
                <a:latin typeface="Myriad Pro" panose="020B0503030403020204" pitchFamily="34" charset="0"/>
              </a:rPr>
              <a:t>-12.8%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3751487" y="7875818"/>
            <a:ext cx="8382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D220BBE1-0394-4899-97B5-FD25BA999C72}" type="slidenum">
              <a:rPr lang="en-US" sz="1600" smtClean="0"/>
              <a:t>3</a:t>
            </a:fld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1485044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/>
          <p:cNvSpPr txBox="1"/>
          <p:nvPr/>
        </p:nvSpPr>
        <p:spPr>
          <a:xfrm>
            <a:off x="171450" y="6777715"/>
            <a:ext cx="2705296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1" dirty="0">
                <a:solidFill>
                  <a:srgbClr val="002060"/>
                </a:solidFill>
                <a:latin typeface="Myriad Pro" pitchFamily="34" charset="0"/>
              </a:rPr>
              <a:t>Source: </a:t>
            </a:r>
          </a:p>
          <a:p>
            <a:r>
              <a:rPr lang="en-US" sz="1800" b="1" dirty="0">
                <a:solidFill>
                  <a:srgbClr val="002060"/>
                </a:solidFill>
                <a:latin typeface="Myriad Pro" pitchFamily="34" charset="0"/>
              </a:rPr>
              <a:t>Costar Portfolio Strategy, Moody’s Analytics</a:t>
            </a:r>
          </a:p>
          <a:p>
            <a:r>
              <a:rPr lang="en-US" sz="1800" b="1" dirty="0">
                <a:solidFill>
                  <a:srgbClr val="002060"/>
                </a:solidFill>
                <a:latin typeface="Myriad Pro" pitchFamily="34" charset="0"/>
              </a:rPr>
              <a:t>As of 2Q16 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 cstate="print"/>
          <a:srcRect l="13846" t="24104" r="58322" b="10748"/>
          <a:stretch/>
        </p:blipFill>
        <p:spPr>
          <a:xfrm>
            <a:off x="2449286" y="2149978"/>
            <a:ext cx="10504713" cy="6033320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U.S. Office-Using Job Growth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3732332" y="7870375"/>
            <a:ext cx="101237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1756778B-F8A5-472B-937D-B8267E723CA7}" type="slidenum">
              <a:rPr lang="en-US" sz="1600" smtClean="0"/>
              <a:t>4</a:t>
            </a:fld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32614847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U.S. 2016 Election Results Map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2578" t="12955" b="12922"/>
          <a:stretch/>
        </p:blipFill>
        <p:spPr>
          <a:xfrm>
            <a:off x="2285999" y="2319866"/>
            <a:ext cx="10235523" cy="5571067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9990667" y="7721600"/>
            <a:ext cx="2218266" cy="492443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6265333" y="2184400"/>
            <a:ext cx="2794000" cy="492443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120650" y="7567712"/>
            <a:ext cx="27052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1" dirty="0">
                <a:solidFill>
                  <a:srgbClr val="002060"/>
                </a:solidFill>
                <a:latin typeface="Myriad Pro" pitchFamily="34" charset="0"/>
              </a:rPr>
              <a:t>Source: </a:t>
            </a:r>
          </a:p>
          <a:p>
            <a:r>
              <a:rPr lang="en-US" sz="1800" b="1" dirty="0">
                <a:solidFill>
                  <a:srgbClr val="002060"/>
                </a:solidFill>
                <a:latin typeface="Myriad Pro" pitchFamily="34" charset="0"/>
              </a:rPr>
              <a:t>NY Daily News 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3699676" y="7868561"/>
            <a:ext cx="93072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3DBB02D4-9E9C-4E0C-84B2-BB2C1FFC114B}" type="slidenum">
              <a:rPr lang="en-US" sz="1600" smtClean="0"/>
              <a:t>5</a:t>
            </a:fld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93131806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/>
          <p:cNvSpPr txBox="1"/>
          <p:nvPr/>
        </p:nvSpPr>
        <p:spPr>
          <a:xfrm>
            <a:off x="381000" y="7696200"/>
            <a:ext cx="53035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1" dirty="0">
                <a:solidFill>
                  <a:srgbClr val="002060"/>
                </a:solidFill>
                <a:latin typeface="Myriad Pro" pitchFamily="34" charset="0"/>
              </a:rPr>
              <a:t>Source: Costar </a:t>
            </a:r>
          </a:p>
        </p:txBody>
      </p:sp>
      <p:grpSp>
        <p:nvGrpSpPr>
          <p:cNvPr id="2" name="Group 1"/>
          <p:cNvGrpSpPr/>
          <p:nvPr/>
        </p:nvGrpSpPr>
        <p:grpSpPr>
          <a:xfrm>
            <a:off x="4379400" y="2677874"/>
            <a:ext cx="5871599" cy="4575652"/>
            <a:chOff x="1367132" y="2136501"/>
            <a:chExt cx="5190034" cy="4044518"/>
          </a:xfrm>
        </p:grpSpPr>
        <p:sp>
          <p:nvSpPr>
            <p:cNvPr id="15" name="TextBox 14"/>
            <p:cNvSpPr txBox="1"/>
            <p:nvPr/>
          </p:nvSpPr>
          <p:spPr>
            <a:xfrm>
              <a:off x="1447800" y="2136501"/>
              <a:ext cx="5029200" cy="584775"/>
            </a:xfrm>
            <a:prstGeom prst="rect">
              <a:avLst/>
            </a:prstGeom>
            <a:solidFill>
              <a:srgbClr val="32B8DF"/>
            </a:solidFill>
            <a:ln>
              <a:solidFill>
                <a:srgbClr val="00205B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dirty="0">
                  <a:solidFill>
                    <a:schemeClr val="tx2"/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</a:rPr>
                <a:t>3Q 2016</a:t>
              </a:r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1367132" y="3347692"/>
              <a:ext cx="5190034" cy="4924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>
                  <a:solidFill>
                    <a:srgbClr val="00205B"/>
                  </a:solidFill>
                </a:rPr>
                <a:t>Net Absorption (YTD) – </a:t>
              </a:r>
              <a:r>
                <a:rPr lang="en-US" b="1" dirty="0">
                  <a:solidFill>
                    <a:srgbClr val="00205B"/>
                  </a:solidFill>
                </a:rPr>
                <a:t>88.4</a:t>
              </a:r>
              <a:r>
                <a:rPr lang="en-US" dirty="0">
                  <a:solidFill>
                    <a:srgbClr val="00205B"/>
                  </a:solidFill>
                </a:rPr>
                <a:t> MSF </a:t>
              </a:r>
            </a:p>
          </p:txBody>
        </p:sp>
        <p:sp>
          <p:nvSpPr>
            <p:cNvPr id="32" name="TextBox 31"/>
            <p:cNvSpPr txBox="1"/>
            <p:nvPr/>
          </p:nvSpPr>
          <p:spPr>
            <a:xfrm>
              <a:off x="1471120" y="3911316"/>
              <a:ext cx="5029200" cy="4924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>
                  <a:solidFill>
                    <a:srgbClr val="00205B"/>
                  </a:solidFill>
                </a:rPr>
                <a:t>Vacancy Rate </a:t>
              </a:r>
              <a:r>
                <a:rPr lang="en-US" b="1" dirty="0">
                  <a:solidFill>
                    <a:srgbClr val="00205B"/>
                  </a:solidFill>
                </a:rPr>
                <a:t>9.9%</a:t>
              </a:r>
              <a:r>
                <a:rPr lang="en-US" dirty="0">
                  <a:solidFill>
                    <a:srgbClr val="00205B"/>
                  </a:solidFill>
                </a:rPr>
                <a:t> </a:t>
              </a:r>
            </a:p>
          </p:txBody>
        </p:sp>
        <p:sp>
          <p:nvSpPr>
            <p:cNvPr id="33" name="TextBox 32"/>
            <p:cNvSpPr txBox="1"/>
            <p:nvPr/>
          </p:nvSpPr>
          <p:spPr>
            <a:xfrm>
              <a:off x="1471120" y="4471725"/>
              <a:ext cx="5029200" cy="4924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>
                  <a:solidFill>
                    <a:srgbClr val="00205B"/>
                  </a:solidFill>
                </a:rPr>
                <a:t>Rents Increased </a:t>
              </a:r>
              <a:r>
                <a:rPr lang="en-US" b="1" dirty="0">
                  <a:solidFill>
                    <a:srgbClr val="00205B"/>
                  </a:solidFill>
                </a:rPr>
                <a:t>3.8%</a:t>
              </a:r>
              <a:r>
                <a:rPr lang="en-US" dirty="0">
                  <a:solidFill>
                    <a:srgbClr val="00205B"/>
                  </a:solidFill>
                </a:rPr>
                <a:t> YoY</a:t>
              </a:r>
            </a:p>
          </p:txBody>
        </p:sp>
        <p:sp>
          <p:nvSpPr>
            <p:cNvPr id="34" name="TextBox 33"/>
            <p:cNvSpPr txBox="1"/>
            <p:nvPr/>
          </p:nvSpPr>
          <p:spPr>
            <a:xfrm>
              <a:off x="1460234" y="5054179"/>
              <a:ext cx="5029200" cy="4924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>
                  <a:solidFill>
                    <a:srgbClr val="00205B"/>
                  </a:solidFill>
                </a:rPr>
                <a:t>60</a:t>
              </a:r>
              <a:r>
                <a:rPr lang="en-US" dirty="0">
                  <a:solidFill>
                    <a:srgbClr val="00205B"/>
                  </a:solidFill>
                </a:rPr>
                <a:t> MSF Delivered YTD </a:t>
              </a:r>
            </a:p>
          </p:txBody>
        </p:sp>
        <p:sp>
          <p:nvSpPr>
            <p:cNvPr id="35" name="TextBox 34"/>
            <p:cNvSpPr txBox="1"/>
            <p:nvPr/>
          </p:nvSpPr>
          <p:spPr>
            <a:xfrm>
              <a:off x="1471120" y="5688576"/>
              <a:ext cx="5029200" cy="4924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>
                  <a:solidFill>
                    <a:srgbClr val="00205B"/>
                  </a:solidFill>
                </a:rPr>
                <a:t>147</a:t>
              </a:r>
              <a:r>
                <a:rPr lang="en-US" dirty="0">
                  <a:solidFill>
                    <a:srgbClr val="00205B"/>
                  </a:solidFill>
                </a:rPr>
                <a:t> MSF Under Construction</a:t>
              </a:r>
            </a:p>
          </p:txBody>
        </p:sp>
        <p:sp>
          <p:nvSpPr>
            <p:cNvPr id="36" name="TextBox 35"/>
            <p:cNvSpPr txBox="1"/>
            <p:nvPr/>
          </p:nvSpPr>
          <p:spPr>
            <a:xfrm>
              <a:off x="1460234" y="2811093"/>
              <a:ext cx="5029200" cy="4924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>
                  <a:solidFill>
                    <a:srgbClr val="00205B"/>
                  </a:solidFill>
                </a:rPr>
                <a:t>Market Size – </a:t>
              </a:r>
              <a:r>
                <a:rPr lang="en-US" b="1" dirty="0">
                  <a:solidFill>
                    <a:srgbClr val="00205B"/>
                  </a:solidFill>
                </a:rPr>
                <a:t>10.7</a:t>
              </a:r>
              <a:r>
                <a:rPr lang="en-US" dirty="0">
                  <a:solidFill>
                    <a:srgbClr val="00205B"/>
                  </a:solidFill>
                </a:rPr>
                <a:t> BSF </a:t>
              </a:r>
            </a:p>
          </p:txBody>
        </p:sp>
      </p:grp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4000" dirty="0"/>
              <a:t>U.S. Office Market: </a:t>
            </a:r>
            <a:br>
              <a:rPr lang="en-US" sz="4000" dirty="0"/>
            </a:br>
            <a:r>
              <a:rPr lang="en-US" sz="4000" dirty="0"/>
              <a:t>Construction Accelerates: Still Remains Under Historical Levels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3716000" y="7883074"/>
            <a:ext cx="9525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5F80C87D-23FA-4B4B-B97A-D1DBF62B38A5}" type="slidenum">
              <a:rPr lang="en-US" sz="1600" smtClean="0"/>
              <a:t>6</a:t>
            </a:fld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26741249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/>
          <p:cNvSpPr txBox="1"/>
          <p:nvPr/>
        </p:nvSpPr>
        <p:spPr>
          <a:xfrm>
            <a:off x="381000" y="7696200"/>
            <a:ext cx="53035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1" dirty="0">
                <a:solidFill>
                  <a:srgbClr val="002060"/>
                </a:solidFill>
                <a:latin typeface="Myriad Pro" pitchFamily="34" charset="0"/>
              </a:rPr>
              <a:t>Source: Costar </a:t>
            </a:r>
          </a:p>
        </p:txBody>
      </p:sp>
      <p:grpSp>
        <p:nvGrpSpPr>
          <p:cNvPr id="2" name="Group 1"/>
          <p:cNvGrpSpPr/>
          <p:nvPr/>
        </p:nvGrpSpPr>
        <p:grpSpPr>
          <a:xfrm>
            <a:off x="4301986" y="2622618"/>
            <a:ext cx="6061213" cy="4747460"/>
            <a:chOff x="1410351" y="2136501"/>
            <a:chExt cx="5163748" cy="4044518"/>
          </a:xfrm>
        </p:grpSpPr>
        <p:sp>
          <p:nvSpPr>
            <p:cNvPr id="15" name="TextBox 14"/>
            <p:cNvSpPr txBox="1"/>
            <p:nvPr/>
          </p:nvSpPr>
          <p:spPr>
            <a:xfrm>
              <a:off x="1447800" y="2136501"/>
              <a:ext cx="5029200" cy="584775"/>
            </a:xfrm>
            <a:prstGeom prst="rect">
              <a:avLst/>
            </a:prstGeom>
            <a:solidFill>
              <a:srgbClr val="32B8DF"/>
            </a:solidFill>
            <a:ln>
              <a:solidFill>
                <a:srgbClr val="00205B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dirty="0">
                  <a:solidFill>
                    <a:schemeClr val="tx2"/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</a:rPr>
                <a:t>3Q 2016</a:t>
              </a:r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1410351" y="3347692"/>
              <a:ext cx="5163748" cy="4924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>
                  <a:solidFill>
                    <a:srgbClr val="00205B"/>
                  </a:solidFill>
                </a:rPr>
                <a:t>Net Absorption (YTD) – </a:t>
              </a:r>
              <a:r>
                <a:rPr lang="en-US" b="1" dirty="0">
                  <a:solidFill>
                    <a:srgbClr val="00205B"/>
                  </a:solidFill>
                </a:rPr>
                <a:t>264</a:t>
              </a:r>
              <a:r>
                <a:rPr lang="en-US" dirty="0">
                  <a:solidFill>
                    <a:srgbClr val="00205B"/>
                  </a:solidFill>
                </a:rPr>
                <a:t> MSF </a:t>
              </a:r>
            </a:p>
          </p:txBody>
        </p:sp>
        <p:sp>
          <p:nvSpPr>
            <p:cNvPr id="32" name="TextBox 31"/>
            <p:cNvSpPr txBox="1"/>
            <p:nvPr/>
          </p:nvSpPr>
          <p:spPr>
            <a:xfrm>
              <a:off x="1471120" y="3911316"/>
              <a:ext cx="5029200" cy="4924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>
                  <a:solidFill>
                    <a:srgbClr val="00205B"/>
                  </a:solidFill>
                </a:rPr>
                <a:t>Vacancy Rate </a:t>
              </a:r>
              <a:r>
                <a:rPr lang="en-US" b="1" dirty="0">
                  <a:solidFill>
                    <a:srgbClr val="00205B"/>
                  </a:solidFill>
                </a:rPr>
                <a:t>5.6%</a:t>
              </a:r>
              <a:r>
                <a:rPr lang="en-US" dirty="0">
                  <a:solidFill>
                    <a:srgbClr val="00205B"/>
                  </a:solidFill>
                </a:rPr>
                <a:t> </a:t>
              </a:r>
            </a:p>
          </p:txBody>
        </p:sp>
        <p:sp>
          <p:nvSpPr>
            <p:cNvPr id="33" name="TextBox 32"/>
            <p:cNvSpPr txBox="1"/>
            <p:nvPr/>
          </p:nvSpPr>
          <p:spPr>
            <a:xfrm>
              <a:off x="1471120" y="4471725"/>
              <a:ext cx="5029200" cy="4924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>
                  <a:solidFill>
                    <a:srgbClr val="00205B"/>
                  </a:solidFill>
                </a:rPr>
                <a:t>Rents Increased 6.4</a:t>
              </a:r>
              <a:r>
                <a:rPr lang="en-US" b="1" dirty="0">
                  <a:solidFill>
                    <a:srgbClr val="00205B"/>
                  </a:solidFill>
                </a:rPr>
                <a:t>%</a:t>
              </a:r>
              <a:r>
                <a:rPr lang="en-US" dirty="0">
                  <a:solidFill>
                    <a:srgbClr val="00205B"/>
                  </a:solidFill>
                </a:rPr>
                <a:t> YoY</a:t>
              </a:r>
            </a:p>
          </p:txBody>
        </p:sp>
        <p:sp>
          <p:nvSpPr>
            <p:cNvPr id="34" name="TextBox 33"/>
            <p:cNvSpPr txBox="1"/>
            <p:nvPr/>
          </p:nvSpPr>
          <p:spPr>
            <a:xfrm>
              <a:off x="1460234" y="5054179"/>
              <a:ext cx="5029200" cy="4924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>
                  <a:solidFill>
                    <a:srgbClr val="00205B"/>
                  </a:solidFill>
                </a:rPr>
                <a:t>199 </a:t>
              </a:r>
              <a:r>
                <a:rPr lang="en-US" dirty="0">
                  <a:solidFill>
                    <a:srgbClr val="00205B"/>
                  </a:solidFill>
                </a:rPr>
                <a:t>MSF Delivered YTD </a:t>
              </a:r>
            </a:p>
          </p:txBody>
        </p:sp>
        <p:sp>
          <p:nvSpPr>
            <p:cNvPr id="35" name="TextBox 34"/>
            <p:cNvSpPr txBox="1"/>
            <p:nvPr/>
          </p:nvSpPr>
          <p:spPr>
            <a:xfrm>
              <a:off x="1471120" y="5688576"/>
              <a:ext cx="5029200" cy="4924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>
                  <a:solidFill>
                    <a:srgbClr val="00205B"/>
                  </a:solidFill>
                </a:rPr>
                <a:t>234</a:t>
              </a:r>
              <a:r>
                <a:rPr lang="en-US" dirty="0">
                  <a:solidFill>
                    <a:srgbClr val="00205B"/>
                  </a:solidFill>
                </a:rPr>
                <a:t> MSF Under Construction</a:t>
              </a:r>
            </a:p>
          </p:txBody>
        </p:sp>
        <p:sp>
          <p:nvSpPr>
            <p:cNvPr id="36" name="TextBox 35"/>
            <p:cNvSpPr txBox="1"/>
            <p:nvPr/>
          </p:nvSpPr>
          <p:spPr>
            <a:xfrm>
              <a:off x="1460234" y="2811093"/>
              <a:ext cx="5029200" cy="4924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>
                  <a:solidFill>
                    <a:srgbClr val="00205B"/>
                  </a:solidFill>
                </a:rPr>
                <a:t>Market Size – </a:t>
              </a:r>
              <a:r>
                <a:rPr lang="en-US" b="1" dirty="0">
                  <a:solidFill>
                    <a:srgbClr val="00205B"/>
                  </a:solidFill>
                </a:rPr>
                <a:t>21.8</a:t>
              </a:r>
              <a:r>
                <a:rPr lang="en-US" dirty="0">
                  <a:solidFill>
                    <a:srgbClr val="00205B"/>
                  </a:solidFill>
                </a:rPr>
                <a:t> BSF </a:t>
              </a:r>
            </a:p>
          </p:txBody>
        </p:sp>
      </p:grp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4400" dirty="0"/>
              <a:t>U.S. Industrial Market: </a:t>
            </a:r>
            <a:br>
              <a:rPr lang="en-US" sz="4400" dirty="0"/>
            </a:br>
            <a:r>
              <a:rPr lang="en-US" sz="4400" dirty="0"/>
              <a:t>Low Vacancy, Rising Rents Spur Construction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3716000" y="7866745"/>
            <a:ext cx="9525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D664F986-0607-4A27-9B5F-C84911B4F232}" type="slidenum">
              <a:rPr lang="en-US" sz="1600" smtClean="0"/>
              <a:t>7</a:t>
            </a:fld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26235493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/>
          <p:cNvSpPr txBox="1"/>
          <p:nvPr/>
        </p:nvSpPr>
        <p:spPr>
          <a:xfrm>
            <a:off x="381000" y="7696200"/>
            <a:ext cx="53035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1" dirty="0">
                <a:solidFill>
                  <a:srgbClr val="002060"/>
                </a:solidFill>
                <a:latin typeface="Myriad Pro" pitchFamily="34" charset="0"/>
              </a:rPr>
              <a:t>Source: Costar </a:t>
            </a:r>
          </a:p>
        </p:txBody>
      </p:sp>
      <p:grpSp>
        <p:nvGrpSpPr>
          <p:cNvPr id="2" name="Group 1"/>
          <p:cNvGrpSpPr/>
          <p:nvPr/>
        </p:nvGrpSpPr>
        <p:grpSpPr>
          <a:xfrm>
            <a:off x="4064000" y="2546150"/>
            <a:ext cx="6527799" cy="5023050"/>
            <a:chOff x="1447800" y="2136501"/>
            <a:chExt cx="5256129" cy="4044518"/>
          </a:xfrm>
        </p:grpSpPr>
        <p:sp>
          <p:nvSpPr>
            <p:cNvPr id="15" name="TextBox 14"/>
            <p:cNvSpPr txBox="1"/>
            <p:nvPr/>
          </p:nvSpPr>
          <p:spPr>
            <a:xfrm>
              <a:off x="1447800" y="2136501"/>
              <a:ext cx="5029200" cy="584775"/>
            </a:xfrm>
            <a:prstGeom prst="rect">
              <a:avLst/>
            </a:prstGeom>
            <a:solidFill>
              <a:srgbClr val="32B8DF"/>
            </a:solidFill>
            <a:ln>
              <a:solidFill>
                <a:srgbClr val="00205B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dirty="0">
                  <a:solidFill>
                    <a:schemeClr val="tx2"/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</a:rPr>
                <a:t>3Q 2016</a:t>
              </a:r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1477166" y="3347692"/>
              <a:ext cx="5226763" cy="4924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>
                  <a:solidFill>
                    <a:srgbClr val="00205B"/>
                  </a:solidFill>
                </a:rPr>
                <a:t>Net Absorption (YTD) – </a:t>
              </a:r>
              <a:r>
                <a:rPr lang="en-US" b="1" dirty="0">
                  <a:solidFill>
                    <a:srgbClr val="00205B"/>
                  </a:solidFill>
                </a:rPr>
                <a:t>108</a:t>
              </a:r>
              <a:r>
                <a:rPr lang="en-US" dirty="0">
                  <a:solidFill>
                    <a:srgbClr val="00205B"/>
                  </a:solidFill>
                </a:rPr>
                <a:t> MSF </a:t>
              </a:r>
            </a:p>
          </p:txBody>
        </p:sp>
        <p:sp>
          <p:nvSpPr>
            <p:cNvPr id="32" name="TextBox 31"/>
            <p:cNvSpPr txBox="1"/>
            <p:nvPr/>
          </p:nvSpPr>
          <p:spPr>
            <a:xfrm>
              <a:off x="1471120" y="3911316"/>
              <a:ext cx="5029200" cy="4924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>
                  <a:solidFill>
                    <a:srgbClr val="00205B"/>
                  </a:solidFill>
                </a:rPr>
                <a:t>Vacancy Rate </a:t>
              </a:r>
              <a:r>
                <a:rPr lang="en-US" b="1" dirty="0">
                  <a:solidFill>
                    <a:srgbClr val="00205B"/>
                  </a:solidFill>
                </a:rPr>
                <a:t>5.0%</a:t>
              </a:r>
              <a:r>
                <a:rPr lang="en-US" dirty="0">
                  <a:solidFill>
                    <a:srgbClr val="00205B"/>
                  </a:solidFill>
                </a:rPr>
                <a:t> </a:t>
              </a:r>
            </a:p>
          </p:txBody>
        </p:sp>
        <p:sp>
          <p:nvSpPr>
            <p:cNvPr id="33" name="TextBox 32"/>
            <p:cNvSpPr txBox="1"/>
            <p:nvPr/>
          </p:nvSpPr>
          <p:spPr>
            <a:xfrm>
              <a:off x="1471120" y="4471725"/>
              <a:ext cx="5029200" cy="4924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>
                  <a:solidFill>
                    <a:srgbClr val="00205B"/>
                  </a:solidFill>
                </a:rPr>
                <a:t>Rents Increased </a:t>
              </a:r>
              <a:r>
                <a:rPr lang="en-US" b="1" dirty="0">
                  <a:solidFill>
                    <a:srgbClr val="00205B"/>
                  </a:solidFill>
                </a:rPr>
                <a:t>2.8%</a:t>
              </a:r>
              <a:r>
                <a:rPr lang="en-US" dirty="0">
                  <a:solidFill>
                    <a:srgbClr val="00205B"/>
                  </a:solidFill>
                </a:rPr>
                <a:t> YoY</a:t>
              </a:r>
            </a:p>
          </p:txBody>
        </p:sp>
        <p:sp>
          <p:nvSpPr>
            <p:cNvPr id="34" name="TextBox 33"/>
            <p:cNvSpPr txBox="1"/>
            <p:nvPr/>
          </p:nvSpPr>
          <p:spPr>
            <a:xfrm>
              <a:off x="1460234" y="5054179"/>
              <a:ext cx="5029200" cy="4924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>
                  <a:solidFill>
                    <a:srgbClr val="00205B"/>
                  </a:solidFill>
                </a:rPr>
                <a:t>58 </a:t>
              </a:r>
              <a:r>
                <a:rPr lang="en-US" dirty="0">
                  <a:solidFill>
                    <a:srgbClr val="00205B"/>
                  </a:solidFill>
                </a:rPr>
                <a:t>MSF Delivered YTD </a:t>
              </a:r>
            </a:p>
          </p:txBody>
        </p:sp>
        <p:sp>
          <p:nvSpPr>
            <p:cNvPr id="35" name="TextBox 34"/>
            <p:cNvSpPr txBox="1"/>
            <p:nvPr/>
          </p:nvSpPr>
          <p:spPr>
            <a:xfrm>
              <a:off x="1471120" y="5688576"/>
              <a:ext cx="5029200" cy="4924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>
                  <a:solidFill>
                    <a:srgbClr val="00205B"/>
                  </a:solidFill>
                </a:rPr>
                <a:t>79</a:t>
              </a:r>
              <a:r>
                <a:rPr lang="en-US" dirty="0">
                  <a:solidFill>
                    <a:srgbClr val="00205B"/>
                  </a:solidFill>
                </a:rPr>
                <a:t> MSF Under Construction</a:t>
              </a:r>
            </a:p>
          </p:txBody>
        </p:sp>
        <p:sp>
          <p:nvSpPr>
            <p:cNvPr id="36" name="TextBox 35"/>
            <p:cNvSpPr txBox="1"/>
            <p:nvPr/>
          </p:nvSpPr>
          <p:spPr>
            <a:xfrm>
              <a:off x="1460234" y="2811093"/>
              <a:ext cx="5029200" cy="4924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>
                  <a:solidFill>
                    <a:srgbClr val="00205B"/>
                  </a:solidFill>
                </a:rPr>
                <a:t>Market Size – </a:t>
              </a:r>
              <a:r>
                <a:rPr lang="en-US" b="1" dirty="0">
                  <a:solidFill>
                    <a:srgbClr val="00205B"/>
                  </a:solidFill>
                </a:rPr>
                <a:t>13.0</a:t>
              </a:r>
              <a:r>
                <a:rPr lang="en-US" dirty="0">
                  <a:solidFill>
                    <a:srgbClr val="00205B"/>
                  </a:solidFill>
                </a:rPr>
                <a:t> BSF </a:t>
              </a:r>
            </a:p>
          </p:txBody>
        </p:sp>
      </p:grp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400" dirty="0"/>
              <a:t>U.S. Retail Market: </a:t>
            </a:r>
            <a:br>
              <a:rPr lang="en-US" sz="4400" dirty="0"/>
            </a:br>
            <a:r>
              <a:rPr lang="en-US" sz="4400" dirty="0"/>
              <a:t>Rent Growth Drives Construction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3665199" y="7922924"/>
            <a:ext cx="101600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682670FE-8F56-4E66-8090-8A8C7D1E7BCB}" type="slidenum">
              <a:rPr lang="en-US" sz="1600" smtClean="0"/>
              <a:t>8</a:t>
            </a:fld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22845017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94816172"/>
              </p:ext>
            </p:extLst>
          </p:nvPr>
        </p:nvGraphicFramePr>
        <p:xfrm>
          <a:off x="171450" y="2925696"/>
          <a:ext cx="7096126" cy="466598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3401476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665758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2028892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US" sz="1800" dirty="0">
                          <a:solidFill>
                            <a:srgbClr val="FFFFFF"/>
                          </a:solidFill>
                          <a:effectLst/>
                        </a:rPr>
                        <a:t>Country</a:t>
                      </a:r>
                    </a:p>
                  </a:txBody>
                  <a:tcPr marL="57150" marT="19050" marB="3810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>
                          <a:solidFill>
                            <a:srgbClr val="FFFFFF"/>
                          </a:solidFill>
                          <a:effectLst/>
                        </a:rPr>
                        <a:t>Total Props</a:t>
                      </a:r>
                    </a:p>
                  </a:txBody>
                  <a:tcPr marR="247650" marT="19050" marB="1905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 b="1" dirty="0">
                          <a:solidFill>
                            <a:srgbClr val="FFFFFF"/>
                          </a:solidFill>
                          <a:effectLst/>
                        </a:rPr>
                        <a:t>Total</a:t>
                      </a:r>
                      <a:br>
                        <a:rPr lang="en-US" sz="1800" b="1" dirty="0">
                          <a:solidFill>
                            <a:srgbClr val="FFFFFF"/>
                          </a:solidFill>
                          <a:effectLst/>
                        </a:rPr>
                      </a:br>
                      <a:r>
                        <a:rPr lang="en-US" sz="1800" b="1" dirty="0">
                          <a:solidFill>
                            <a:srgbClr val="FFFFFF"/>
                          </a:solidFill>
                          <a:effectLst/>
                        </a:rPr>
                        <a:t>Volume</a:t>
                      </a:r>
                    </a:p>
                  </a:txBody>
                  <a:tcPr marR="95250" marT="19050" marB="19050" anchor="ctr"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US" sz="1800" u="none" strike="noStrike" dirty="0">
                          <a:solidFill>
                            <a:schemeClr val="bg1"/>
                          </a:solidFill>
                          <a:effectLst/>
                          <a:hlinkClick r:id="rId2"/>
                        </a:rPr>
                        <a:t>China</a:t>
                      </a:r>
                      <a:endParaRPr lang="en-US" sz="1800" dirty="0">
                        <a:solidFill>
                          <a:schemeClr val="bg1"/>
                        </a:solidFill>
                        <a:effectLst/>
                      </a:endParaRPr>
                    </a:p>
                  </a:txBody>
                  <a:tcPr marL="57150" marT="19050" marB="3810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>
                          <a:solidFill>
                            <a:schemeClr val="bg1"/>
                          </a:solidFill>
                          <a:effectLst/>
                        </a:rPr>
                        <a:t>361</a:t>
                      </a:r>
                    </a:p>
                  </a:txBody>
                  <a:tcPr marR="247650" marT="19050" marB="1905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>
                          <a:solidFill>
                            <a:schemeClr val="bg1"/>
                          </a:solidFill>
                          <a:effectLst/>
                        </a:rPr>
                        <a:t>$14,597.4</a:t>
                      </a:r>
                    </a:p>
                  </a:txBody>
                  <a:tcPr marR="95250" marT="19050" marB="19050" anchor="ctr"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US" sz="1800" u="none" strike="noStrike" dirty="0">
                          <a:solidFill>
                            <a:schemeClr val="bg1"/>
                          </a:solidFill>
                          <a:effectLst/>
                          <a:hlinkClick r:id="rId3"/>
                        </a:rPr>
                        <a:t>Canada</a:t>
                      </a:r>
                      <a:endParaRPr lang="en-US" sz="1800" dirty="0">
                        <a:solidFill>
                          <a:schemeClr val="bg1"/>
                        </a:solidFill>
                        <a:effectLst/>
                      </a:endParaRPr>
                    </a:p>
                  </a:txBody>
                  <a:tcPr marL="57150" marT="19050" marB="3810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>
                          <a:solidFill>
                            <a:schemeClr val="bg1"/>
                          </a:solidFill>
                          <a:effectLst/>
                        </a:rPr>
                        <a:t>370</a:t>
                      </a:r>
                    </a:p>
                  </a:txBody>
                  <a:tcPr marR="247650" marT="19050" marB="1905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>
                          <a:solidFill>
                            <a:schemeClr val="bg1"/>
                          </a:solidFill>
                          <a:effectLst/>
                        </a:rPr>
                        <a:t>$12,150.3</a:t>
                      </a:r>
                    </a:p>
                  </a:txBody>
                  <a:tcPr marR="95250" marT="19050" marB="19050" anchor="ctr"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US" sz="1800" u="none" strike="noStrike" dirty="0">
                          <a:solidFill>
                            <a:schemeClr val="bg1"/>
                          </a:solidFill>
                          <a:effectLst/>
                          <a:hlinkClick r:id="rId4"/>
                        </a:rPr>
                        <a:t>Germany</a:t>
                      </a:r>
                      <a:endParaRPr lang="en-US" sz="1800" dirty="0">
                        <a:solidFill>
                          <a:schemeClr val="bg1"/>
                        </a:solidFill>
                        <a:effectLst/>
                      </a:endParaRPr>
                    </a:p>
                  </a:txBody>
                  <a:tcPr marL="57150" marT="19050" marB="3810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 dirty="0">
                          <a:solidFill>
                            <a:schemeClr val="bg1"/>
                          </a:solidFill>
                          <a:effectLst/>
                        </a:rPr>
                        <a:t>47</a:t>
                      </a:r>
                    </a:p>
                  </a:txBody>
                  <a:tcPr marR="247650" marT="19050" marB="1905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>
                          <a:solidFill>
                            <a:schemeClr val="bg1"/>
                          </a:solidFill>
                          <a:effectLst/>
                        </a:rPr>
                        <a:t>$5,099.2</a:t>
                      </a:r>
                    </a:p>
                  </a:txBody>
                  <a:tcPr marR="95250" marT="19050" marB="19050" anchor="ctr"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US" sz="1800" u="none" strike="noStrike">
                          <a:solidFill>
                            <a:schemeClr val="bg1"/>
                          </a:solidFill>
                          <a:effectLst/>
                          <a:hlinkClick r:id="rId5"/>
                        </a:rPr>
                        <a:t>South Korea</a:t>
                      </a:r>
                      <a:endParaRPr lang="en-US" sz="1800">
                        <a:solidFill>
                          <a:schemeClr val="bg1"/>
                        </a:solidFill>
                        <a:effectLst/>
                      </a:endParaRPr>
                    </a:p>
                  </a:txBody>
                  <a:tcPr marL="57150" marT="19050" marB="3810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 dirty="0">
                          <a:solidFill>
                            <a:schemeClr val="bg1"/>
                          </a:solidFill>
                          <a:effectLst/>
                        </a:rPr>
                        <a:t>13</a:t>
                      </a:r>
                    </a:p>
                  </a:txBody>
                  <a:tcPr marR="247650" marT="19050" marB="1905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>
                          <a:solidFill>
                            <a:schemeClr val="bg1"/>
                          </a:solidFill>
                          <a:effectLst/>
                        </a:rPr>
                        <a:t>$3,886.0</a:t>
                      </a:r>
                    </a:p>
                  </a:txBody>
                  <a:tcPr marR="95250" marT="19050" marB="19050" anchor="ctr"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US" sz="1800" u="none" strike="noStrike">
                          <a:solidFill>
                            <a:schemeClr val="bg1"/>
                          </a:solidFill>
                          <a:effectLst/>
                          <a:hlinkClick r:id="rId6"/>
                        </a:rPr>
                        <a:t>Hong Kong</a:t>
                      </a:r>
                      <a:endParaRPr lang="en-US" sz="1800">
                        <a:solidFill>
                          <a:schemeClr val="bg1"/>
                        </a:solidFill>
                        <a:effectLst/>
                      </a:endParaRPr>
                    </a:p>
                  </a:txBody>
                  <a:tcPr marL="57150" marT="19050" marB="3810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 dirty="0">
                          <a:solidFill>
                            <a:schemeClr val="bg1"/>
                          </a:solidFill>
                          <a:effectLst/>
                        </a:rPr>
                        <a:t>23</a:t>
                      </a:r>
                    </a:p>
                  </a:txBody>
                  <a:tcPr marR="247650" marT="19050" marB="1905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>
                          <a:solidFill>
                            <a:schemeClr val="bg1"/>
                          </a:solidFill>
                          <a:effectLst/>
                        </a:rPr>
                        <a:t>$3,025.5</a:t>
                      </a:r>
                    </a:p>
                  </a:txBody>
                  <a:tcPr marR="95250" marT="19050" marB="19050" anchor="ctr"/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US" sz="1800" u="none" strike="noStrike">
                          <a:solidFill>
                            <a:schemeClr val="bg1"/>
                          </a:solidFill>
                          <a:effectLst/>
                          <a:hlinkClick r:id="rId7"/>
                        </a:rPr>
                        <a:t>Qatar</a:t>
                      </a:r>
                      <a:endParaRPr lang="en-US" sz="1800">
                        <a:solidFill>
                          <a:schemeClr val="bg1"/>
                        </a:solidFill>
                        <a:effectLst/>
                      </a:endParaRPr>
                    </a:p>
                  </a:txBody>
                  <a:tcPr marL="57150" marT="19050" marB="3810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 dirty="0">
                          <a:solidFill>
                            <a:schemeClr val="bg1"/>
                          </a:solidFill>
                          <a:effectLst/>
                        </a:rPr>
                        <a:t>17</a:t>
                      </a:r>
                    </a:p>
                  </a:txBody>
                  <a:tcPr marR="247650" marT="19050" marB="1905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 dirty="0">
                          <a:solidFill>
                            <a:schemeClr val="bg1"/>
                          </a:solidFill>
                          <a:effectLst/>
                        </a:rPr>
                        <a:t>$3,015.0</a:t>
                      </a:r>
                    </a:p>
                  </a:txBody>
                  <a:tcPr marR="95250" marT="19050" marB="19050" anchor="ctr"/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US" sz="1800" u="none" strike="noStrike">
                          <a:solidFill>
                            <a:schemeClr val="bg1"/>
                          </a:solidFill>
                          <a:effectLst/>
                          <a:hlinkClick r:id="rId8"/>
                        </a:rPr>
                        <a:t>Singapore</a:t>
                      </a:r>
                      <a:endParaRPr lang="en-US" sz="1800">
                        <a:solidFill>
                          <a:schemeClr val="bg1"/>
                        </a:solidFill>
                        <a:effectLst/>
                      </a:endParaRPr>
                    </a:p>
                  </a:txBody>
                  <a:tcPr marL="57150" marT="19050" marB="3810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>
                          <a:solidFill>
                            <a:schemeClr val="bg1"/>
                          </a:solidFill>
                          <a:effectLst/>
                        </a:rPr>
                        <a:t>198</a:t>
                      </a:r>
                    </a:p>
                  </a:txBody>
                  <a:tcPr marR="247650" marT="19050" marB="1905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 dirty="0">
                          <a:solidFill>
                            <a:schemeClr val="bg1"/>
                          </a:solidFill>
                          <a:effectLst/>
                        </a:rPr>
                        <a:t>$2,736.3</a:t>
                      </a:r>
                    </a:p>
                  </a:txBody>
                  <a:tcPr marR="95250" marT="19050" marB="19050" anchor="ctr"/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US" sz="1800" u="none" strike="noStrike">
                          <a:solidFill>
                            <a:schemeClr val="bg1"/>
                          </a:solidFill>
                          <a:effectLst/>
                          <a:hlinkClick r:id="rId9"/>
                        </a:rPr>
                        <a:t>Switzerland</a:t>
                      </a:r>
                      <a:endParaRPr lang="en-US" sz="1800">
                        <a:solidFill>
                          <a:schemeClr val="bg1"/>
                        </a:solidFill>
                        <a:effectLst/>
                      </a:endParaRPr>
                    </a:p>
                  </a:txBody>
                  <a:tcPr marL="57150" marT="19050" marB="3810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>
                          <a:solidFill>
                            <a:schemeClr val="bg1"/>
                          </a:solidFill>
                          <a:effectLst/>
                        </a:rPr>
                        <a:t>179</a:t>
                      </a:r>
                    </a:p>
                  </a:txBody>
                  <a:tcPr marR="247650" marT="19050" marB="1905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 dirty="0">
                          <a:solidFill>
                            <a:schemeClr val="bg1"/>
                          </a:solidFill>
                          <a:effectLst/>
                        </a:rPr>
                        <a:t>$2,508.2</a:t>
                      </a:r>
                    </a:p>
                  </a:txBody>
                  <a:tcPr marR="95250" marT="19050" marB="19050" anchor="ctr"/>
                </a:tc>
                <a:extLst>
                  <a:ext uri="{0D108BD9-81ED-4DB2-BD59-A6C34878D82A}">
                    <a16:rowId xmlns="" xmlns:a16="http://schemas.microsoft.com/office/drawing/2014/main" val="1000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US" sz="1800" u="none" strike="noStrike">
                          <a:solidFill>
                            <a:schemeClr val="bg1"/>
                          </a:solidFill>
                          <a:effectLst/>
                          <a:hlinkClick r:id="rId10"/>
                        </a:rPr>
                        <a:t>Saudi Arabia</a:t>
                      </a:r>
                      <a:endParaRPr lang="en-US" sz="1800">
                        <a:solidFill>
                          <a:schemeClr val="bg1"/>
                        </a:solidFill>
                        <a:effectLst/>
                      </a:endParaRPr>
                    </a:p>
                  </a:txBody>
                  <a:tcPr marL="57150" marT="19050" marB="3810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>
                          <a:solidFill>
                            <a:schemeClr val="bg1"/>
                          </a:solidFill>
                          <a:effectLst/>
                        </a:rPr>
                        <a:t>5</a:t>
                      </a:r>
                    </a:p>
                  </a:txBody>
                  <a:tcPr marR="247650" marT="19050" marB="1905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 dirty="0">
                          <a:solidFill>
                            <a:schemeClr val="bg1"/>
                          </a:solidFill>
                          <a:effectLst/>
                        </a:rPr>
                        <a:t>$1,824.5</a:t>
                      </a:r>
                    </a:p>
                  </a:txBody>
                  <a:tcPr marR="95250" marT="19050" marB="19050" anchor="ctr"/>
                </a:tc>
                <a:extLst>
                  <a:ext uri="{0D108BD9-81ED-4DB2-BD59-A6C34878D82A}">
                    <a16:rowId xmlns="" xmlns:a16="http://schemas.microsoft.com/office/drawing/2014/main" val="1000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US" sz="1800">
                          <a:solidFill>
                            <a:schemeClr val="bg1"/>
                          </a:solidFill>
                          <a:effectLst/>
                        </a:rPr>
                        <a:t>Other</a:t>
                      </a:r>
                    </a:p>
                  </a:txBody>
                  <a:tcPr marL="57150" marT="19050" marB="3810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>
                          <a:solidFill>
                            <a:schemeClr val="bg1"/>
                          </a:solidFill>
                          <a:effectLst/>
                        </a:rPr>
                        <a:t>270</a:t>
                      </a:r>
                    </a:p>
                  </a:txBody>
                  <a:tcPr marR="247650" marT="19050" marB="1905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 dirty="0">
                          <a:solidFill>
                            <a:schemeClr val="bg1"/>
                          </a:solidFill>
                          <a:effectLst/>
                        </a:rPr>
                        <a:t>$11,152.7</a:t>
                      </a:r>
                    </a:p>
                  </a:txBody>
                  <a:tcPr marR="95250" marT="19050" marB="19050" anchor="ctr"/>
                </a:tc>
                <a:extLst>
                  <a:ext uri="{0D108BD9-81ED-4DB2-BD59-A6C34878D82A}">
                    <a16:rowId xmlns="" xmlns:a16="http://schemas.microsoft.com/office/drawing/2014/main" val="1001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US" sz="1800" u="none" strike="noStrike">
                          <a:solidFill>
                            <a:schemeClr val="bg1"/>
                          </a:solidFill>
                          <a:effectLst/>
                          <a:hlinkClick r:id="rId11"/>
                        </a:rPr>
                        <a:t>Total</a:t>
                      </a:r>
                      <a:endParaRPr lang="en-US" sz="1800">
                        <a:solidFill>
                          <a:schemeClr val="bg1"/>
                        </a:solidFill>
                        <a:effectLst/>
                      </a:endParaRPr>
                    </a:p>
                  </a:txBody>
                  <a:tcPr marL="57150" marT="19050" marB="3810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 b="1">
                          <a:solidFill>
                            <a:schemeClr val="bg1"/>
                          </a:solidFill>
                          <a:effectLst/>
                        </a:rPr>
                        <a:t>1,483</a:t>
                      </a:r>
                      <a:endParaRPr lang="en-US" sz="1800">
                        <a:solidFill>
                          <a:schemeClr val="bg1"/>
                        </a:solidFill>
                        <a:effectLst/>
                      </a:endParaRPr>
                    </a:p>
                  </a:txBody>
                  <a:tcPr marR="247650" marT="19050" marB="1905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 b="1" dirty="0">
                          <a:solidFill>
                            <a:schemeClr val="bg1"/>
                          </a:solidFill>
                          <a:effectLst/>
                        </a:rPr>
                        <a:t>$59,995.3</a:t>
                      </a:r>
                      <a:endParaRPr lang="en-US" sz="1800" dirty="0">
                        <a:solidFill>
                          <a:schemeClr val="bg1"/>
                        </a:solidFill>
                        <a:effectLst/>
                      </a:endParaRPr>
                    </a:p>
                  </a:txBody>
                  <a:tcPr marR="95250" marT="19050" marB="19050" anchor="ctr"/>
                </a:tc>
                <a:extLst>
                  <a:ext uri="{0D108BD9-81ED-4DB2-BD59-A6C34878D82A}">
                    <a16:rowId xmlns="" xmlns:a16="http://schemas.microsoft.com/office/drawing/2014/main" val="10011"/>
                  </a:ext>
                </a:extLst>
              </a:tr>
            </a:tbl>
          </a:graphicData>
        </a:graphic>
      </p:graphicFrame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233915"/>
              </p:ext>
            </p:extLst>
          </p:nvPr>
        </p:nvGraphicFramePr>
        <p:xfrm>
          <a:off x="7477927" y="2925696"/>
          <a:ext cx="7096126" cy="466598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3401476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665758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2028892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US" sz="1800" dirty="0">
                          <a:solidFill>
                            <a:srgbClr val="FFFFFF"/>
                          </a:solidFill>
                          <a:effectLst/>
                        </a:rPr>
                        <a:t>Market</a:t>
                      </a:r>
                    </a:p>
                  </a:txBody>
                  <a:tcPr marL="57150" marT="19050" marB="3810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 dirty="0">
                          <a:solidFill>
                            <a:srgbClr val="FFFFFF"/>
                          </a:solidFill>
                          <a:effectLst/>
                        </a:rPr>
                        <a:t>Total Props</a:t>
                      </a:r>
                    </a:p>
                  </a:txBody>
                  <a:tcPr marR="247650" marT="19050" marB="1905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 b="1" dirty="0">
                          <a:solidFill>
                            <a:srgbClr val="FFFFFF"/>
                          </a:solidFill>
                          <a:effectLst/>
                        </a:rPr>
                        <a:t>Total</a:t>
                      </a:r>
                      <a:br>
                        <a:rPr lang="en-US" sz="1800" b="1" dirty="0">
                          <a:solidFill>
                            <a:srgbClr val="FFFFFF"/>
                          </a:solidFill>
                          <a:effectLst/>
                        </a:rPr>
                      </a:br>
                      <a:r>
                        <a:rPr lang="en-US" sz="1800" b="1" dirty="0">
                          <a:solidFill>
                            <a:srgbClr val="FFFFFF"/>
                          </a:solidFill>
                          <a:effectLst/>
                        </a:rPr>
                        <a:t>Volume</a:t>
                      </a:r>
                    </a:p>
                  </a:txBody>
                  <a:tcPr marR="95250" marT="19050" marB="19050" anchor="ctr"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US" sz="1800" u="none" strike="noStrike" dirty="0">
                          <a:solidFill>
                            <a:schemeClr val="bg1"/>
                          </a:solidFill>
                          <a:effectLst/>
                          <a:hlinkClick r:id="rId12"/>
                        </a:rPr>
                        <a:t>Manhattan</a:t>
                      </a:r>
                      <a:endParaRPr lang="en-US" sz="1800" dirty="0">
                        <a:solidFill>
                          <a:schemeClr val="bg1"/>
                        </a:solidFill>
                        <a:effectLst/>
                      </a:endParaRPr>
                    </a:p>
                  </a:txBody>
                  <a:tcPr marL="57150" marT="19050" marB="3810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>
                          <a:solidFill>
                            <a:schemeClr val="bg1"/>
                          </a:solidFill>
                          <a:effectLst/>
                        </a:rPr>
                        <a:t>58</a:t>
                      </a:r>
                    </a:p>
                  </a:txBody>
                  <a:tcPr marR="247650" marT="19050" marB="1905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>
                          <a:solidFill>
                            <a:schemeClr val="bg1"/>
                          </a:solidFill>
                          <a:effectLst/>
                        </a:rPr>
                        <a:t>$14,375.8</a:t>
                      </a:r>
                    </a:p>
                  </a:txBody>
                  <a:tcPr marR="95250" marT="19050" marB="19050" anchor="ctr"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US" sz="1800" u="none" strike="noStrike" dirty="0">
                          <a:solidFill>
                            <a:schemeClr val="bg1"/>
                          </a:solidFill>
                          <a:effectLst/>
                          <a:hlinkClick r:id="rId13"/>
                        </a:rPr>
                        <a:t>Los Angeles</a:t>
                      </a:r>
                      <a:endParaRPr lang="en-US" sz="1800" dirty="0">
                        <a:solidFill>
                          <a:schemeClr val="bg1"/>
                        </a:solidFill>
                        <a:effectLst/>
                      </a:endParaRPr>
                    </a:p>
                  </a:txBody>
                  <a:tcPr marL="57150" marT="19050" marB="3810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>
                          <a:solidFill>
                            <a:schemeClr val="bg1"/>
                          </a:solidFill>
                          <a:effectLst/>
                        </a:rPr>
                        <a:t>45</a:t>
                      </a:r>
                    </a:p>
                  </a:txBody>
                  <a:tcPr marR="247650" marT="19050" marB="1905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>
                          <a:solidFill>
                            <a:schemeClr val="bg1"/>
                          </a:solidFill>
                          <a:effectLst/>
                        </a:rPr>
                        <a:t>$4,057.3</a:t>
                      </a:r>
                    </a:p>
                  </a:txBody>
                  <a:tcPr marR="95250" marT="19050" marB="19050" anchor="ctr"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US" sz="1800" u="none" strike="noStrike" dirty="0">
                          <a:solidFill>
                            <a:schemeClr val="bg1"/>
                          </a:solidFill>
                          <a:effectLst/>
                          <a:hlinkClick r:id="rId14"/>
                        </a:rPr>
                        <a:t>San Francisco</a:t>
                      </a:r>
                      <a:endParaRPr lang="en-US" sz="1800" dirty="0">
                        <a:solidFill>
                          <a:schemeClr val="bg1"/>
                        </a:solidFill>
                        <a:effectLst/>
                      </a:endParaRPr>
                    </a:p>
                  </a:txBody>
                  <a:tcPr marL="57150" marT="19050" marB="3810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 dirty="0">
                          <a:solidFill>
                            <a:schemeClr val="bg1"/>
                          </a:solidFill>
                          <a:effectLst/>
                        </a:rPr>
                        <a:t>22</a:t>
                      </a:r>
                    </a:p>
                  </a:txBody>
                  <a:tcPr marR="247650" marT="19050" marB="1905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>
                          <a:solidFill>
                            <a:schemeClr val="bg1"/>
                          </a:solidFill>
                          <a:effectLst/>
                        </a:rPr>
                        <a:t>$3,293.0</a:t>
                      </a:r>
                    </a:p>
                  </a:txBody>
                  <a:tcPr marR="95250" marT="19050" marB="19050" anchor="ctr"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US" sz="1800" u="none" strike="noStrike" dirty="0">
                          <a:solidFill>
                            <a:schemeClr val="bg1"/>
                          </a:solidFill>
                          <a:effectLst/>
                          <a:hlinkClick r:id="rId15"/>
                        </a:rPr>
                        <a:t>DC</a:t>
                      </a:r>
                      <a:endParaRPr lang="en-US" sz="1800" dirty="0">
                        <a:solidFill>
                          <a:schemeClr val="bg1"/>
                        </a:solidFill>
                        <a:effectLst/>
                      </a:endParaRPr>
                    </a:p>
                  </a:txBody>
                  <a:tcPr marL="57150" marT="19050" marB="3810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>
                          <a:solidFill>
                            <a:schemeClr val="bg1"/>
                          </a:solidFill>
                          <a:effectLst/>
                        </a:rPr>
                        <a:t>29</a:t>
                      </a:r>
                    </a:p>
                  </a:txBody>
                  <a:tcPr marR="247650" marT="19050" marB="1905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>
                          <a:solidFill>
                            <a:schemeClr val="bg1"/>
                          </a:solidFill>
                          <a:effectLst/>
                        </a:rPr>
                        <a:t>$2,863.6</a:t>
                      </a:r>
                    </a:p>
                  </a:txBody>
                  <a:tcPr marR="95250" marT="19050" marB="19050" anchor="ctr"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US" sz="1800" u="none" strike="noStrike">
                          <a:solidFill>
                            <a:schemeClr val="bg1"/>
                          </a:solidFill>
                          <a:effectLst/>
                          <a:hlinkClick r:id="rId16"/>
                        </a:rPr>
                        <a:t>Chicago</a:t>
                      </a:r>
                      <a:endParaRPr lang="en-US" sz="1800">
                        <a:solidFill>
                          <a:schemeClr val="bg1"/>
                        </a:solidFill>
                        <a:effectLst/>
                      </a:endParaRPr>
                    </a:p>
                  </a:txBody>
                  <a:tcPr marL="57150" marT="19050" marB="3810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 dirty="0">
                          <a:solidFill>
                            <a:schemeClr val="bg1"/>
                          </a:solidFill>
                          <a:effectLst/>
                        </a:rPr>
                        <a:t>39</a:t>
                      </a:r>
                    </a:p>
                  </a:txBody>
                  <a:tcPr marR="247650" marT="19050" marB="1905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>
                          <a:solidFill>
                            <a:schemeClr val="bg1"/>
                          </a:solidFill>
                          <a:effectLst/>
                        </a:rPr>
                        <a:t>$2,447.5</a:t>
                      </a:r>
                    </a:p>
                  </a:txBody>
                  <a:tcPr marR="95250" marT="19050" marB="19050" anchor="ctr"/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US" sz="1800" u="none" strike="noStrike">
                          <a:solidFill>
                            <a:schemeClr val="bg1"/>
                          </a:solidFill>
                          <a:effectLst/>
                          <a:hlinkClick r:id="rId17"/>
                        </a:rPr>
                        <a:t>Dallas</a:t>
                      </a:r>
                      <a:endParaRPr lang="en-US" sz="1800">
                        <a:solidFill>
                          <a:schemeClr val="bg1"/>
                        </a:solidFill>
                        <a:effectLst/>
                      </a:endParaRPr>
                    </a:p>
                  </a:txBody>
                  <a:tcPr marL="57150" marT="19050" marB="3810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 dirty="0">
                          <a:solidFill>
                            <a:schemeClr val="bg1"/>
                          </a:solidFill>
                          <a:effectLst/>
                        </a:rPr>
                        <a:t>27</a:t>
                      </a:r>
                    </a:p>
                  </a:txBody>
                  <a:tcPr marR="247650" marT="19050" marB="1905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>
                          <a:solidFill>
                            <a:schemeClr val="bg1"/>
                          </a:solidFill>
                          <a:effectLst/>
                        </a:rPr>
                        <a:t>$2,190.0</a:t>
                      </a:r>
                    </a:p>
                  </a:txBody>
                  <a:tcPr marR="95250" marT="19050" marB="19050" anchor="ctr"/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US" sz="1800" u="none" strike="noStrike">
                          <a:solidFill>
                            <a:schemeClr val="bg1"/>
                          </a:solidFill>
                          <a:effectLst/>
                          <a:hlinkClick r:id="rId18"/>
                        </a:rPr>
                        <a:t>Phoenix</a:t>
                      </a:r>
                      <a:endParaRPr lang="en-US" sz="1800">
                        <a:solidFill>
                          <a:schemeClr val="bg1"/>
                        </a:solidFill>
                        <a:effectLst/>
                      </a:endParaRPr>
                    </a:p>
                  </a:txBody>
                  <a:tcPr marL="57150" marT="19050" marB="3810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 dirty="0">
                          <a:solidFill>
                            <a:schemeClr val="bg1"/>
                          </a:solidFill>
                          <a:effectLst/>
                        </a:rPr>
                        <a:t>55</a:t>
                      </a:r>
                    </a:p>
                  </a:txBody>
                  <a:tcPr marR="247650" marT="19050" marB="1905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>
                          <a:solidFill>
                            <a:schemeClr val="bg1"/>
                          </a:solidFill>
                          <a:effectLst/>
                        </a:rPr>
                        <a:t>$1,604.7</a:t>
                      </a:r>
                    </a:p>
                  </a:txBody>
                  <a:tcPr marR="95250" marT="19050" marB="19050" anchor="ctr"/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US" sz="1800" u="none" strike="noStrike">
                          <a:solidFill>
                            <a:schemeClr val="bg1"/>
                          </a:solidFill>
                          <a:effectLst/>
                          <a:hlinkClick r:id="rId19"/>
                        </a:rPr>
                        <a:t>Boston</a:t>
                      </a:r>
                      <a:endParaRPr lang="en-US" sz="1800">
                        <a:solidFill>
                          <a:schemeClr val="bg1"/>
                        </a:solidFill>
                        <a:effectLst/>
                      </a:endParaRPr>
                    </a:p>
                  </a:txBody>
                  <a:tcPr marL="57150" marT="19050" marB="3810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 dirty="0">
                          <a:solidFill>
                            <a:schemeClr val="bg1"/>
                          </a:solidFill>
                          <a:effectLst/>
                        </a:rPr>
                        <a:t>26</a:t>
                      </a:r>
                    </a:p>
                  </a:txBody>
                  <a:tcPr marR="247650" marT="19050" marB="1905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 dirty="0">
                          <a:solidFill>
                            <a:schemeClr val="bg1"/>
                          </a:solidFill>
                          <a:effectLst/>
                        </a:rPr>
                        <a:t>$1,593.6</a:t>
                      </a:r>
                    </a:p>
                  </a:txBody>
                  <a:tcPr marR="95250" marT="19050" marB="19050" anchor="ctr"/>
                </a:tc>
                <a:extLst>
                  <a:ext uri="{0D108BD9-81ED-4DB2-BD59-A6C34878D82A}">
                    <a16:rowId xmlns="" xmlns:a16="http://schemas.microsoft.com/office/drawing/2014/main" val="1000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US" sz="1800" u="none" strike="noStrike">
                          <a:solidFill>
                            <a:schemeClr val="bg1"/>
                          </a:solidFill>
                          <a:effectLst/>
                          <a:hlinkClick r:id="rId20"/>
                        </a:rPr>
                        <a:t>San Diego</a:t>
                      </a:r>
                      <a:endParaRPr lang="en-US" sz="1800">
                        <a:solidFill>
                          <a:schemeClr val="bg1"/>
                        </a:solidFill>
                        <a:effectLst/>
                      </a:endParaRPr>
                    </a:p>
                  </a:txBody>
                  <a:tcPr marL="57150" marT="19050" marB="3810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>
                          <a:solidFill>
                            <a:schemeClr val="bg1"/>
                          </a:solidFill>
                          <a:effectLst/>
                        </a:rPr>
                        <a:t>16</a:t>
                      </a:r>
                    </a:p>
                  </a:txBody>
                  <a:tcPr marR="247650" marT="19050" marB="1905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 dirty="0">
                          <a:solidFill>
                            <a:schemeClr val="bg1"/>
                          </a:solidFill>
                          <a:effectLst/>
                        </a:rPr>
                        <a:t>$1,505.7</a:t>
                      </a:r>
                    </a:p>
                  </a:txBody>
                  <a:tcPr marR="95250" marT="19050" marB="19050" anchor="ctr"/>
                </a:tc>
                <a:extLst>
                  <a:ext uri="{0D108BD9-81ED-4DB2-BD59-A6C34878D82A}">
                    <a16:rowId xmlns="" xmlns:a16="http://schemas.microsoft.com/office/drawing/2014/main" val="1000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US" sz="1800" dirty="0">
                          <a:solidFill>
                            <a:schemeClr val="bg1"/>
                          </a:solidFill>
                          <a:effectLst/>
                        </a:rPr>
                        <a:t>Other</a:t>
                      </a:r>
                    </a:p>
                  </a:txBody>
                  <a:tcPr marL="57150" marT="19050" marB="3810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>
                          <a:solidFill>
                            <a:schemeClr val="bg1"/>
                          </a:solidFill>
                          <a:effectLst/>
                        </a:rPr>
                        <a:t>1,166</a:t>
                      </a:r>
                    </a:p>
                  </a:txBody>
                  <a:tcPr marR="247650" marT="19050" marB="1905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 dirty="0">
                          <a:solidFill>
                            <a:schemeClr val="bg1"/>
                          </a:solidFill>
                          <a:effectLst/>
                        </a:rPr>
                        <a:t>$26,064.0</a:t>
                      </a:r>
                    </a:p>
                  </a:txBody>
                  <a:tcPr marR="95250" marT="19050" marB="19050" anchor="ctr"/>
                </a:tc>
                <a:extLst>
                  <a:ext uri="{0D108BD9-81ED-4DB2-BD59-A6C34878D82A}">
                    <a16:rowId xmlns="" xmlns:a16="http://schemas.microsoft.com/office/drawing/2014/main" val="1001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US" sz="1800" u="none" strike="noStrike" dirty="0">
                          <a:solidFill>
                            <a:schemeClr val="bg1"/>
                          </a:solidFill>
                          <a:effectLst/>
                          <a:hlinkClick r:id="rId21"/>
                        </a:rPr>
                        <a:t>Total</a:t>
                      </a:r>
                      <a:endParaRPr lang="en-US" sz="1800" dirty="0">
                        <a:solidFill>
                          <a:schemeClr val="bg1"/>
                        </a:solidFill>
                        <a:effectLst/>
                      </a:endParaRPr>
                    </a:p>
                  </a:txBody>
                  <a:tcPr marL="57150" marT="19050" marB="3810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 b="1">
                          <a:solidFill>
                            <a:schemeClr val="bg1"/>
                          </a:solidFill>
                          <a:effectLst/>
                        </a:rPr>
                        <a:t>1,483</a:t>
                      </a:r>
                      <a:endParaRPr lang="en-US" sz="1800">
                        <a:solidFill>
                          <a:schemeClr val="bg1"/>
                        </a:solidFill>
                        <a:effectLst/>
                      </a:endParaRPr>
                    </a:p>
                  </a:txBody>
                  <a:tcPr marR="247650" marT="19050" marB="1905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 b="1" dirty="0">
                          <a:solidFill>
                            <a:schemeClr val="bg1"/>
                          </a:solidFill>
                          <a:effectLst/>
                        </a:rPr>
                        <a:t>$59,995.3</a:t>
                      </a:r>
                      <a:endParaRPr lang="en-US" sz="1800" dirty="0">
                        <a:solidFill>
                          <a:schemeClr val="bg1"/>
                        </a:solidFill>
                        <a:effectLst/>
                      </a:endParaRPr>
                    </a:p>
                  </a:txBody>
                  <a:tcPr marR="95250" marT="19050" marB="19050" anchor="ctr"/>
                </a:tc>
                <a:extLst>
                  <a:ext uri="{0D108BD9-81ED-4DB2-BD59-A6C34878D82A}">
                    <a16:rowId xmlns="" xmlns:a16="http://schemas.microsoft.com/office/drawing/2014/main" val="10011"/>
                  </a:ext>
                </a:extLst>
              </a:tr>
            </a:tbl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1467652" y="2016418"/>
            <a:ext cx="12020550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C00000"/>
                </a:solidFill>
              </a:rPr>
              <a:t>Foreign Investment in U.S. Totaled $94,766.9 Million in 2015</a:t>
            </a:r>
          </a:p>
          <a:p>
            <a:r>
              <a:rPr lang="en-US" b="1" dirty="0">
                <a:solidFill>
                  <a:srgbClr val="C00000"/>
                </a:solidFill>
              </a:rPr>
              <a:t>Canada</a:t>
            </a:r>
            <a:r>
              <a:rPr lang="en-US" dirty="0">
                <a:solidFill>
                  <a:srgbClr val="C00000"/>
                </a:solidFill>
              </a:rPr>
              <a:t> accounted for $25,386.1 Million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2395" y="7820025"/>
            <a:ext cx="269748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>
                <a:solidFill>
                  <a:srgbClr val="002060"/>
                </a:solidFill>
                <a:latin typeface="Myriad Pro" pitchFamily="34" charset="0"/>
              </a:rPr>
              <a:t>Source: Real Capital Analytics 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2640542" y="7569085"/>
            <a:ext cx="960225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rgbClr val="C00000"/>
                </a:solidFill>
              </a:rPr>
              <a:t>Note: Compared to $47.1B in 2014; of which </a:t>
            </a:r>
            <a:r>
              <a:rPr lang="en-US" sz="1600" b="1" dirty="0">
                <a:solidFill>
                  <a:srgbClr val="C00000"/>
                </a:solidFill>
              </a:rPr>
              <a:t>Canada</a:t>
            </a:r>
            <a:r>
              <a:rPr lang="en-US" sz="1600" dirty="0">
                <a:solidFill>
                  <a:srgbClr val="C00000"/>
                </a:solidFill>
              </a:rPr>
              <a:t> invested $15.9 Billion</a:t>
            </a:r>
          </a:p>
          <a:p>
            <a:r>
              <a:rPr lang="en-US" sz="1600" dirty="0">
                <a:solidFill>
                  <a:srgbClr val="C00000"/>
                </a:solidFill>
              </a:rPr>
              <a:t>Note: Data for 2016 is YTD, the numbers above reflect amounts </a:t>
            </a:r>
            <a:r>
              <a:rPr lang="en-US" sz="1600" dirty="0" smtClean="0">
                <a:solidFill>
                  <a:srgbClr val="C00000"/>
                </a:solidFill>
              </a:rPr>
              <a:t>invested </a:t>
            </a:r>
            <a:r>
              <a:rPr lang="en-US" sz="1600" dirty="0">
                <a:solidFill>
                  <a:srgbClr val="C00000"/>
                </a:solidFill>
              </a:rPr>
              <a:t>as of </a:t>
            </a:r>
            <a:r>
              <a:rPr lang="en-US" sz="1600" dirty="0" smtClean="0">
                <a:solidFill>
                  <a:srgbClr val="C00000"/>
                </a:solidFill>
              </a:rPr>
              <a:t>10/10/2016</a:t>
            </a:r>
            <a:endParaRPr lang="en-US" sz="1600" dirty="0">
              <a:solidFill>
                <a:srgbClr val="C00000"/>
              </a:solidFill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5400" dirty="0"/>
              <a:t>U.S. Investment Market: </a:t>
            </a:r>
            <a:br>
              <a:rPr lang="en-US" sz="5400" dirty="0"/>
            </a:br>
            <a:r>
              <a:rPr lang="en-US" sz="5400" dirty="0"/>
              <a:t>Inbound Capital Flows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3699674" y="7869012"/>
            <a:ext cx="101237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3237C540-C547-4B8E-BEBB-85C3384FC1A0}" type="slidenum">
              <a:rPr lang="en-US" sz="1600" smtClean="0"/>
              <a:t>9</a:t>
            </a:fld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709831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AY AGM13 template">
  <a:themeElements>
    <a:clrScheme name="Custom 8">
      <a:dk1>
        <a:srgbClr val="00205B"/>
      </a:dk1>
      <a:lt1>
        <a:srgbClr val="000000"/>
      </a:lt1>
      <a:dk2>
        <a:srgbClr val="FFFFFF"/>
      </a:dk2>
      <a:lt2>
        <a:srgbClr val="A9A19C"/>
      </a:lt2>
      <a:accent1>
        <a:srgbClr val="00205B"/>
      </a:accent1>
      <a:accent2>
        <a:srgbClr val="32B8DF"/>
      </a:accent2>
      <a:accent3>
        <a:srgbClr val="676C73"/>
      </a:accent3>
      <a:accent4>
        <a:srgbClr val="DA291C"/>
      </a:accent4>
      <a:accent5>
        <a:srgbClr val="F3953C"/>
      </a:accent5>
      <a:accent6>
        <a:srgbClr val="70AB37"/>
      </a:accent6>
      <a:hlink>
        <a:srgbClr val="000000"/>
      </a:hlink>
      <a:folHlink>
        <a:srgbClr val="333333"/>
      </a:folHlink>
    </a:clrScheme>
    <a:fontScheme name="AY2">
      <a:majorFont>
        <a:latin typeface="Myriad Web"/>
        <a:ea typeface=""/>
        <a:cs typeface=""/>
      </a:majorFont>
      <a:minorFont>
        <a:latin typeface="Myriad Web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10774</TotalTime>
  <Words>476</Words>
  <Application>Microsoft Office PowerPoint</Application>
  <PresentationFormat>Custom</PresentationFormat>
  <Paragraphs>174</Paragraphs>
  <Slides>10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6" baseType="lpstr">
      <vt:lpstr>Arial</vt:lpstr>
      <vt:lpstr>Wingdings</vt:lpstr>
      <vt:lpstr>Myriad Pro</vt:lpstr>
      <vt:lpstr>Calibri</vt:lpstr>
      <vt:lpstr>Myriad Web</vt:lpstr>
      <vt:lpstr>AY AGM13 template</vt:lpstr>
      <vt:lpstr>PowerPoint Presentation</vt:lpstr>
      <vt:lpstr>U.S. Economic Overview</vt:lpstr>
      <vt:lpstr>Employment Drivers:  Education, Health Care &amp; Professional Services Lead </vt:lpstr>
      <vt:lpstr>U.S. Office-Using Job Growth </vt:lpstr>
      <vt:lpstr>U.S. 2016 Election Results Map</vt:lpstr>
      <vt:lpstr>U.S. Office Market:  Construction Accelerates: Still Remains Under Historical Levels </vt:lpstr>
      <vt:lpstr>U.S. Industrial Market:  Low Vacancy, Rising Rents Spur Construction </vt:lpstr>
      <vt:lpstr>U.S. Retail Market:  Rent Growth Drives Construction </vt:lpstr>
      <vt:lpstr>U.S. Investment Market:  Inbound Capital Flows</vt:lpstr>
      <vt:lpstr>U.S. Investment Market:  Buyer Types </vt:lpstr>
    </vt:vector>
  </TitlesOfParts>
  <Company> 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John Fervoy</dc:creator>
  <cp:lastModifiedBy>Doris Walters (Avison Young)</cp:lastModifiedBy>
  <cp:revision>158</cp:revision>
  <cp:lastPrinted>2016-11-11T22:10:45Z</cp:lastPrinted>
  <dcterms:created xsi:type="dcterms:W3CDTF">2013-07-31T15:07:37Z</dcterms:created>
  <dcterms:modified xsi:type="dcterms:W3CDTF">2016-11-15T16:43:09Z</dcterms:modified>
</cp:coreProperties>
</file>